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697" r:id="rId2"/>
    <p:sldMasterId id="2147483698" r:id="rId3"/>
    <p:sldMasterId id="2147483699" r:id="rId4"/>
    <p:sldMasterId id="2147483700" r:id="rId5"/>
  </p:sldMasterIdLst>
  <p:notesMasterIdLst>
    <p:notesMasterId r:id="rId50"/>
  </p:notesMasterIdLst>
  <p:sldIdLst>
    <p:sldId id="256" r:id="rId6"/>
    <p:sldId id="257" r:id="rId7"/>
    <p:sldId id="258" r:id="rId8"/>
    <p:sldId id="259" r:id="rId9"/>
    <p:sldId id="264" r:id="rId10"/>
    <p:sldId id="265" r:id="rId11"/>
    <p:sldId id="268" r:id="rId12"/>
    <p:sldId id="269" r:id="rId13"/>
    <p:sldId id="270" r:id="rId14"/>
    <p:sldId id="271" r:id="rId15"/>
    <p:sldId id="273" r:id="rId16"/>
    <p:sldId id="274" r:id="rId17"/>
    <p:sldId id="275" r:id="rId18"/>
    <p:sldId id="278" r:id="rId19"/>
    <p:sldId id="279" r:id="rId20"/>
    <p:sldId id="280" r:id="rId21"/>
    <p:sldId id="281" r:id="rId22"/>
    <p:sldId id="282" r:id="rId23"/>
    <p:sldId id="283" r:id="rId24"/>
    <p:sldId id="284" r:id="rId25"/>
    <p:sldId id="285" r:id="rId26"/>
    <p:sldId id="286" r:id="rId27"/>
    <p:sldId id="287" r:id="rId28"/>
    <p:sldId id="288" r:id="rId29"/>
    <p:sldId id="290" r:id="rId30"/>
    <p:sldId id="291" r:id="rId31"/>
    <p:sldId id="293" r:id="rId32"/>
    <p:sldId id="294" r:id="rId33"/>
    <p:sldId id="295" r:id="rId34"/>
    <p:sldId id="296"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1" r:id="rId48"/>
    <p:sldId id="310" r:id="rId49"/>
  </p:sldIdLst>
  <p:sldSz cx="9144000" cy="6858000" type="screen4x3"/>
  <p:notesSz cx="6858000" cy="9144000"/>
  <p:embeddedFontLst>
    <p:embeddedFont>
      <p:font typeface="Arial Black" panose="020B0A04020102020204" pitchFamily="34" charset="0"/>
      <p:bold r:id="rId51"/>
    </p:embeddedFont>
    <p:embeddedFont>
      <p:font typeface="Bookman Old Style" panose="02050604050505020204" pitchFamily="18" charset="0"/>
      <p:regular r:id="rId52"/>
      <p:bold r:id="rId53"/>
      <p:italic r:id="rId54"/>
      <p:boldItalic r:id="rId55"/>
    </p:embeddedFont>
    <p:embeddedFont>
      <p:font typeface="Calibri" panose="020F050202020403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386" y="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font" Target="fonts/font1.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9.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a:solidFill>
                  <a:srgbClr val="000000"/>
                </a:solidFill>
                <a:latin typeface="Arial"/>
                <a:ea typeface="Arial"/>
                <a:cs typeface="Arial"/>
                <a:sym typeface="Arial"/>
              </a:rPr>
              <a:t>‹nº›</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987313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383013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0" name="Google Shape;58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619905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21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402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65648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8764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256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100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3556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800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4444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pt-BR" sz="20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441" name="Google Shape;44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800"/>
              <a:buNone/>
            </a:pPr>
            <a:r>
              <a:rPr lang="pt-B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lang="pt-BR" i="1"/>
              <a:t>architecture</a:t>
            </a:r>
            <a:r>
              <a:rPr lang="pt-BR"/>
              <a:t> - must be defined clearly enough that maintenance programmers can (quickly!) find and fix a bug that shows up long after the original authors have moved on to other projects. That is, these programs must be </a:t>
            </a:r>
            <a:r>
              <a:rPr lang="pt-BR" i="1"/>
              <a:t>designed</a:t>
            </a:r>
            <a:r>
              <a:rPr lang="pt-B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lang="pt-BR" i="1"/>
              <a:t>code reuse</a:t>
            </a:r>
            <a:r>
              <a:rPr lang="pt-B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extLst>
      <p:ext uri="{BB962C8B-B14F-4D97-AF65-F5344CB8AC3E}">
        <p14:creationId xmlns:p14="http://schemas.microsoft.com/office/powerpoint/2010/main" val="2845013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7" name="Google Shape;707;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4344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1691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708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7" name="Google Shape;737;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482697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6" name="Google Shape;746;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768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3538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613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193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4618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9797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548877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6" name="Google Shape;836;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3667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2" name="Google Shape;862;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4190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5" name="Google Shape;87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1897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8" name="Google Shape;888;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507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1" name="Google Shape;901;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2049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2" name="Google Shape;91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515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91992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5" name="Google Shape;935;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342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51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7" name="Google Shape;957;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654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843189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8" name="Google Shape;968;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91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9" name="Google Shape;979;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390209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8" name="Google Shape;988;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29212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9" name="Google Shape;979;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909490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1" name="Google Shape;1001;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585374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816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430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194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0447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1" name="Google Shape;57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0630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29"/>
        <p:cNvGrpSpPr/>
        <p:nvPr/>
      </p:nvGrpSpPr>
      <p:grpSpPr>
        <a:xfrm>
          <a:off x="0" y="0"/>
          <a:ext cx="0" cy="0"/>
          <a:chOff x="0" y="0"/>
          <a:chExt cx="0" cy="0"/>
        </a:xfrm>
      </p:grpSpPr>
      <p:sp>
        <p:nvSpPr>
          <p:cNvPr id="30" name="Google Shape;30;p2"/>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sp>
        <p:nvSpPr>
          <p:cNvPr id="32" name="Google Shape;32;p2"/>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99"/>
        <p:cNvGrpSpPr/>
        <p:nvPr/>
      </p:nvGrpSpPr>
      <p:grpSpPr>
        <a:xfrm>
          <a:off x="0" y="0"/>
          <a:ext cx="0" cy="0"/>
          <a:chOff x="0" y="0"/>
          <a:chExt cx="0" cy="0"/>
        </a:xfrm>
      </p:grpSpPr>
      <p:sp>
        <p:nvSpPr>
          <p:cNvPr id="100" name="Google Shape;10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400"/>
              </a:spcBef>
              <a:spcAft>
                <a:spcPts val="0"/>
              </a:spcAft>
              <a:buSzPts val="16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102" name="Google Shape;102;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480"/>
              </a:spcBef>
              <a:spcAft>
                <a:spcPts val="0"/>
              </a:spcAft>
              <a:buSzPts val="1800"/>
              <a:buChar char="■"/>
              <a:defRPr sz="2400"/>
            </a:lvl1pPr>
            <a:lvl2pPr marL="914400" lvl="1" indent="-330200" algn="l">
              <a:lnSpc>
                <a:spcPct val="100000"/>
              </a:lnSpc>
              <a:spcBef>
                <a:spcPts val="400"/>
              </a:spcBef>
              <a:spcAft>
                <a:spcPts val="0"/>
              </a:spcAft>
              <a:buSzPts val="16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103" name="Google Shape;103;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400"/>
              </a:spcBef>
              <a:spcAft>
                <a:spcPts val="0"/>
              </a:spcAft>
              <a:buSzPts val="16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104" name="Google Shape;104;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480"/>
              </a:spcBef>
              <a:spcAft>
                <a:spcPts val="0"/>
              </a:spcAft>
              <a:buSzPts val="1800"/>
              <a:buChar char="■"/>
              <a:defRPr sz="2400"/>
            </a:lvl1pPr>
            <a:lvl2pPr marL="914400" lvl="1" indent="-330200" algn="l">
              <a:lnSpc>
                <a:spcPct val="100000"/>
              </a:lnSpc>
              <a:spcBef>
                <a:spcPts val="400"/>
              </a:spcBef>
              <a:spcAft>
                <a:spcPts val="0"/>
              </a:spcAft>
              <a:buSzPts val="16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105" name="Google Shape;105;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07" name="Google Shape;107;p1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108"/>
        <p:cNvGrpSpPr/>
        <p:nvPr/>
      </p:nvGrpSpPr>
      <p:grpSpPr>
        <a:xfrm>
          <a:off x="0" y="0"/>
          <a:ext cx="0" cy="0"/>
          <a:chOff x="0" y="0"/>
          <a:chExt cx="0" cy="0"/>
        </a:xfrm>
      </p:grpSpPr>
      <p:sp>
        <p:nvSpPr>
          <p:cNvPr id="109" name="Google Shape;109;p1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3"/>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560"/>
              </a:spcBef>
              <a:spcAft>
                <a:spcPts val="0"/>
              </a:spcAft>
              <a:buSzPts val="2100"/>
              <a:buChar char="■"/>
              <a:defRPr sz="2800"/>
            </a:lvl1pPr>
            <a:lvl2pPr marL="914400" lvl="1" indent="-350519" algn="l">
              <a:lnSpc>
                <a:spcPct val="100000"/>
              </a:lnSpc>
              <a:spcBef>
                <a:spcPts val="480"/>
              </a:spcBef>
              <a:spcAft>
                <a:spcPts val="0"/>
              </a:spcAft>
              <a:buSzPts val="192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111" name="Google Shape;111;p13"/>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560"/>
              </a:spcBef>
              <a:spcAft>
                <a:spcPts val="0"/>
              </a:spcAft>
              <a:buSzPts val="2100"/>
              <a:buChar char="■"/>
              <a:defRPr sz="2800"/>
            </a:lvl1pPr>
            <a:lvl2pPr marL="914400" lvl="1" indent="-350519" algn="l">
              <a:lnSpc>
                <a:spcPct val="100000"/>
              </a:lnSpc>
              <a:spcBef>
                <a:spcPts val="480"/>
              </a:spcBef>
              <a:spcAft>
                <a:spcPts val="0"/>
              </a:spcAft>
              <a:buSzPts val="192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112" name="Google Shape;112;p1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14" name="Google Shape;114;p1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SzPts val="1500"/>
              <a:buNone/>
              <a:defRPr sz="2000"/>
            </a:lvl1pPr>
            <a:lvl2pPr marL="914400" lvl="1" indent="-228600" algn="l">
              <a:lnSpc>
                <a:spcPct val="100000"/>
              </a:lnSpc>
              <a:spcBef>
                <a:spcPts val="360"/>
              </a:spcBef>
              <a:spcAft>
                <a:spcPts val="0"/>
              </a:spcAft>
              <a:buSzPts val="1440"/>
              <a:buNone/>
              <a:defRPr sz="1800"/>
            </a:lvl2pPr>
            <a:lvl3pPr marL="1371600" lvl="2" indent="-228600" algn="l">
              <a:lnSpc>
                <a:spcPct val="100000"/>
              </a:lnSpc>
              <a:spcBef>
                <a:spcPts val="320"/>
              </a:spcBef>
              <a:spcAft>
                <a:spcPts val="0"/>
              </a:spcAft>
              <a:buSzPts val="1040"/>
              <a:buNone/>
              <a:defRPr sz="1600"/>
            </a:lvl3pPr>
            <a:lvl4pPr marL="1828800" lvl="3" indent="-228600" algn="l">
              <a:lnSpc>
                <a:spcPct val="100000"/>
              </a:lnSpc>
              <a:spcBef>
                <a:spcPts val="280"/>
              </a:spcBef>
              <a:spcAft>
                <a:spcPts val="0"/>
              </a:spcAft>
              <a:buSzPts val="980"/>
              <a:buNone/>
              <a:defRPr sz="1400"/>
            </a:lvl4pPr>
            <a:lvl5pPr marL="2286000" lvl="4" indent="-228600" algn="l">
              <a:lnSpc>
                <a:spcPct val="100000"/>
              </a:lnSpc>
              <a:spcBef>
                <a:spcPts val="280"/>
              </a:spcBef>
              <a:spcAft>
                <a:spcPts val="0"/>
              </a:spcAft>
              <a:buSzPts val="1400"/>
              <a:buNone/>
              <a:defRPr sz="1400"/>
            </a:lvl5pPr>
            <a:lvl6pPr marL="2743200" lvl="5" indent="-228600" algn="l">
              <a:lnSpc>
                <a:spcPct val="100000"/>
              </a:lnSpc>
              <a:spcBef>
                <a:spcPts val="280"/>
              </a:spcBef>
              <a:spcAft>
                <a:spcPts val="0"/>
              </a:spcAft>
              <a:buSzPts val="1400"/>
              <a:buNone/>
              <a:defRPr sz="1400"/>
            </a:lvl6pPr>
            <a:lvl7pPr marL="3200400" lvl="6" indent="-228600" algn="l">
              <a:lnSpc>
                <a:spcPct val="100000"/>
              </a:lnSpc>
              <a:spcBef>
                <a:spcPts val="280"/>
              </a:spcBef>
              <a:spcAft>
                <a:spcPts val="0"/>
              </a:spcAft>
              <a:buSzPts val="1400"/>
              <a:buNone/>
              <a:defRPr sz="1400"/>
            </a:lvl7pPr>
            <a:lvl8pPr marL="3657600" lvl="7" indent="-228600" algn="l">
              <a:lnSpc>
                <a:spcPct val="100000"/>
              </a:lnSpc>
              <a:spcBef>
                <a:spcPts val="280"/>
              </a:spcBef>
              <a:spcAft>
                <a:spcPts val="0"/>
              </a:spcAft>
              <a:buSzPts val="1400"/>
              <a:buNone/>
              <a:defRPr sz="1400"/>
            </a:lvl8pPr>
            <a:lvl9pPr marL="4114800" lvl="8" indent="-228600" algn="l">
              <a:lnSpc>
                <a:spcPct val="100000"/>
              </a:lnSpc>
              <a:spcBef>
                <a:spcPts val="280"/>
              </a:spcBef>
              <a:spcAft>
                <a:spcPts val="0"/>
              </a:spcAft>
              <a:buSzPts val="1400"/>
              <a:buNone/>
              <a:defRPr sz="1400"/>
            </a:lvl9pPr>
          </a:lstStyle>
          <a:p>
            <a:endParaRPr/>
          </a:p>
        </p:txBody>
      </p:sp>
      <p:sp>
        <p:nvSpPr>
          <p:cNvPr id="118" name="Google Shape;118;p1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20" name="Google Shape;120;p1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6"/>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40" name="Google Shape;140;p1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42" name="Google Shape;142;p1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7"/>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46" name="Google Shape;146;p17"/>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47" name="Google Shape;147;p1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1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49" name="Google Shape;149;p1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18"/>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53" name="Google Shape;153;p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1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55" name="Google Shape;155;p1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56"/>
        <p:cNvGrpSpPr/>
        <p:nvPr/>
      </p:nvGrpSpPr>
      <p:grpSpPr>
        <a:xfrm>
          <a:off x="0" y="0"/>
          <a:ext cx="0" cy="0"/>
          <a:chOff x="0" y="0"/>
          <a:chExt cx="0" cy="0"/>
        </a:xfrm>
      </p:grpSpPr>
      <p:sp>
        <p:nvSpPr>
          <p:cNvPr id="157" name="Google Shape;157;p19"/>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19"/>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59" name="Google Shape;159;p1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1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61" name="Google Shape;161;p1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2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165" name="Google Shape;165;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240"/>
              </a:spcBef>
              <a:spcAft>
                <a:spcPts val="0"/>
              </a:spcAft>
              <a:buSzPts val="96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166" name="Google Shape;166;p2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2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68" name="Google Shape;168;p2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2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sz="3200"/>
            </a:lvl1pPr>
            <a:lvl2pPr marL="914400" lvl="1" indent="-370840" algn="l">
              <a:lnSpc>
                <a:spcPct val="100000"/>
              </a:lnSpc>
              <a:spcBef>
                <a:spcPts val="560"/>
              </a:spcBef>
              <a:spcAft>
                <a:spcPts val="0"/>
              </a:spcAft>
              <a:buSzPts val="2240"/>
              <a:buChar char="◻"/>
              <a:defRPr sz="2800"/>
            </a:lvl2pPr>
            <a:lvl3pPr marL="1371600" lvl="2" indent="-327660" algn="l">
              <a:lnSpc>
                <a:spcPct val="100000"/>
              </a:lnSpc>
              <a:spcBef>
                <a:spcPts val="480"/>
              </a:spcBef>
              <a:spcAft>
                <a:spcPts val="0"/>
              </a:spcAft>
              <a:buSzPts val="1560"/>
              <a:buChar char="■"/>
              <a:defRPr sz="2400"/>
            </a:lvl3pPr>
            <a:lvl4pPr marL="1828800" lvl="3" indent="-317500" algn="l">
              <a:lnSpc>
                <a:spcPct val="100000"/>
              </a:lnSpc>
              <a:spcBef>
                <a:spcPts val="400"/>
              </a:spcBef>
              <a:spcAft>
                <a:spcPts val="0"/>
              </a:spcAft>
              <a:buSzPts val="1400"/>
              <a:buChar char="◻"/>
              <a:defRPr sz="2000"/>
            </a:lvl4pPr>
            <a:lvl5pPr marL="2286000" lvl="4" indent="-355600" algn="l">
              <a:lnSpc>
                <a:spcPct val="100000"/>
              </a:lnSpc>
              <a:spcBef>
                <a:spcPts val="400"/>
              </a:spcBef>
              <a:spcAft>
                <a:spcPts val="0"/>
              </a:spcAft>
              <a:buSzPts val="2000"/>
              <a:buChar char="▪"/>
              <a:defRPr sz="2000"/>
            </a:lvl5pPr>
            <a:lvl6pPr marL="2743200" lvl="5" indent="-355600" algn="l">
              <a:lnSpc>
                <a:spcPct val="100000"/>
              </a:lnSpc>
              <a:spcBef>
                <a:spcPts val="400"/>
              </a:spcBef>
              <a:spcAft>
                <a:spcPts val="0"/>
              </a:spcAft>
              <a:buSzPts val="2000"/>
              <a:buChar char="▪"/>
              <a:defRPr sz="2000"/>
            </a:lvl6pPr>
            <a:lvl7pPr marL="3200400" lvl="6" indent="-355600" algn="l">
              <a:lnSpc>
                <a:spcPct val="100000"/>
              </a:lnSpc>
              <a:spcBef>
                <a:spcPts val="400"/>
              </a:spcBef>
              <a:spcAft>
                <a:spcPts val="0"/>
              </a:spcAft>
              <a:buSzPts val="2000"/>
              <a:buChar char="▪"/>
              <a:defRPr sz="2000"/>
            </a:lvl7pPr>
            <a:lvl8pPr marL="3657600" lvl="7" indent="-355600" algn="l">
              <a:lnSpc>
                <a:spcPct val="100000"/>
              </a:lnSpc>
              <a:spcBef>
                <a:spcPts val="400"/>
              </a:spcBef>
              <a:spcAft>
                <a:spcPts val="0"/>
              </a:spcAft>
              <a:buSzPts val="2000"/>
              <a:buChar char="▪"/>
              <a:defRPr sz="2000"/>
            </a:lvl8pPr>
            <a:lvl9pPr marL="4114800" lvl="8" indent="-355600" algn="l">
              <a:lnSpc>
                <a:spcPct val="100000"/>
              </a:lnSpc>
              <a:spcBef>
                <a:spcPts val="400"/>
              </a:spcBef>
              <a:spcAft>
                <a:spcPts val="0"/>
              </a:spcAft>
              <a:buSzPts val="2000"/>
              <a:buChar char="▪"/>
              <a:defRPr sz="2000"/>
            </a:lvl9pPr>
          </a:lstStyle>
          <a:p>
            <a:endParaRPr/>
          </a:p>
        </p:txBody>
      </p:sp>
      <p:sp>
        <p:nvSpPr>
          <p:cNvPr id="172" name="Google Shape;172;p2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240"/>
              </a:spcBef>
              <a:spcAft>
                <a:spcPts val="0"/>
              </a:spcAft>
              <a:buSzPts val="96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173" name="Google Shape;173;p2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2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75" name="Google Shape;175;p2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176"/>
        <p:cNvGrpSpPr/>
        <p:nvPr/>
      </p:nvGrpSpPr>
      <p:grpSpPr>
        <a:xfrm>
          <a:off x="0" y="0"/>
          <a:ext cx="0" cy="0"/>
          <a:chOff x="0" y="0"/>
          <a:chExt cx="0" cy="0"/>
        </a:xfrm>
      </p:grpSpPr>
      <p:sp>
        <p:nvSpPr>
          <p:cNvPr id="177" name="Google Shape;177;p2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2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80" name="Google Shape;180;p2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51"/>
        <p:cNvGrpSpPr/>
        <p:nvPr/>
      </p:nvGrpSpPr>
      <p:grpSpPr>
        <a:xfrm>
          <a:off x="0" y="0"/>
          <a:ext cx="0" cy="0"/>
          <a:chOff x="0" y="0"/>
          <a:chExt cx="0" cy="0"/>
        </a:xfrm>
      </p:grpSpPr>
      <p:sp>
        <p:nvSpPr>
          <p:cNvPr id="52" name="Google Shape;52;p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56" name="Google Shape;56;p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181"/>
        <p:cNvGrpSpPr/>
        <p:nvPr/>
      </p:nvGrpSpPr>
      <p:grpSpPr>
        <a:xfrm>
          <a:off x="0" y="0"/>
          <a:ext cx="0" cy="0"/>
          <a:chOff x="0" y="0"/>
          <a:chExt cx="0" cy="0"/>
        </a:xfrm>
      </p:grpSpPr>
      <p:sp>
        <p:nvSpPr>
          <p:cNvPr id="182" name="Google Shape;182;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400"/>
              </a:spcBef>
              <a:spcAft>
                <a:spcPts val="0"/>
              </a:spcAft>
              <a:buSzPts val="16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184" name="Google Shape;184;p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480"/>
              </a:spcBef>
              <a:spcAft>
                <a:spcPts val="0"/>
              </a:spcAft>
              <a:buSzPts val="1800"/>
              <a:buChar char="■"/>
              <a:defRPr sz="2400"/>
            </a:lvl1pPr>
            <a:lvl2pPr marL="914400" lvl="1" indent="-330200" algn="l">
              <a:lnSpc>
                <a:spcPct val="100000"/>
              </a:lnSpc>
              <a:spcBef>
                <a:spcPts val="400"/>
              </a:spcBef>
              <a:spcAft>
                <a:spcPts val="0"/>
              </a:spcAft>
              <a:buSzPts val="16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185" name="Google Shape;185;p2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400"/>
              </a:spcBef>
              <a:spcAft>
                <a:spcPts val="0"/>
              </a:spcAft>
              <a:buSzPts val="16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186" name="Google Shape;186;p2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480"/>
              </a:spcBef>
              <a:spcAft>
                <a:spcPts val="0"/>
              </a:spcAft>
              <a:buSzPts val="1800"/>
              <a:buChar char="■"/>
              <a:defRPr sz="2400"/>
            </a:lvl1pPr>
            <a:lvl2pPr marL="914400" lvl="1" indent="-330200" algn="l">
              <a:lnSpc>
                <a:spcPct val="100000"/>
              </a:lnSpc>
              <a:spcBef>
                <a:spcPts val="400"/>
              </a:spcBef>
              <a:spcAft>
                <a:spcPts val="0"/>
              </a:spcAft>
              <a:buSzPts val="16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187" name="Google Shape;187;p2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8" name="Google Shape;188;p2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89" name="Google Shape;189;p2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190"/>
        <p:cNvGrpSpPr/>
        <p:nvPr/>
      </p:nvGrpSpPr>
      <p:grpSpPr>
        <a:xfrm>
          <a:off x="0" y="0"/>
          <a:ext cx="0" cy="0"/>
          <a:chOff x="0" y="0"/>
          <a:chExt cx="0" cy="0"/>
        </a:xfrm>
      </p:grpSpPr>
      <p:sp>
        <p:nvSpPr>
          <p:cNvPr id="191" name="Google Shape;191;p2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24"/>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560"/>
              </a:spcBef>
              <a:spcAft>
                <a:spcPts val="0"/>
              </a:spcAft>
              <a:buSzPts val="2100"/>
              <a:buChar char="■"/>
              <a:defRPr sz="2800"/>
            </a:lvl1pPr>
            <a:lvl2pPr marL="914400" lvl="1" indent="-350519" algn="l">
              <a:lnSpc>
                <a:spcPct val="100000"/>
              </a:lnSpc>
              <a:spcBef>
                <a:spcPts val="480"/>
              </a:spcBef>
              <a:spcAft>
                <a:spcPts val="0"/>
              </a:spcAft>
              <a:buSzPts val="192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193" name="Google Shape;193;p24"/>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560"/>
              </a:spcBef>
              <a:spcAft>
                <a:spcPts val="0"/>
              </a:spcAft>
              <a:buSzPts val="2100"/>
              <a:buChar char="■"/>
              <a:defRPr sz="2800"/>
            </a:lvl1pPr>
            <a:lvl2pPr marL="914400" lvl="1" indent="-350519" algn="l">
              <a:lnSpc>
                <a:spcPct val="100000"/>
              </a:lnSpc>
              <a:spcBef>
                <a:spcPts val="480"/>
              </a:spcBef>
              <a:spcAft>
                <a:spcPts val="0"/>
              </a:spcAft>
              <a:buSzPts val="192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194" name="Google Shape;194;p2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2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196" name="Google Shape;196;p2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de título">
  <p:cSld name="Slide de título">
    <p:spTree>
      <p:nvGrpSpPr>
        <p:cNvPr id="1" name="Shape 197"/>
        <p:cNvGrpSpPr/>
        <p:nvPr/>
      </p:nvGrpSpPr>
      <p:grpSpPr>
        <a:xfrm>
          <a:off x="0" y="0"/>
          <a:ext cx="0" cy="0"/>
          <a:chOff x="0" y="0"/>
          <a:chExt cx="0" cy="0"/>
        </a:xfrm>
      </p:grpSpPr>
      <p:sp>
        <p:nvSpPr>
          <p:cNvPr id="198" name="Google Shape;198;p25"/>
          <p:cNvSpPr txBox="1"/>
          <p:nvPr/>
        </p:nvSpPr>
        <p:spPr>
          <a:xfrm>
            <a:off x="2051050" y="17827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cxnSp>
        <p:nvCxnSpPr>
          <p:cNvPr id="199" name="Google Shape;199;p25"/>
          <p:cNvCxnSpPr/>
          <p:nvPr/>
        </p:nvCxnSpPr>
        <p:spPr>
          <a:xfrm>
            <a:off x="119270" y="13252"/>
            <a:ext cx="35375" cy="6856348"/>
          </a:xfrm>
          <a:prstGeom prst="straightConnector1">
            <a:avLst/>
          </a:prstGeom>
          <a:noFill/>
          <a:ln w="292100" cap="flat" cmpd="sng">
            <a:solidFill>
              <a:srgbClr val="FFFF00"/>
            </a:solidFill>
            <a:prstDash val="solid"/>
            <a:round/>
            <a:headEnd type="none" w="sm" len="sm"/>
            <a:tailEnd type="none" w="sm" len="sm"/>
          </a:ln>
        </p:spPr>
      </p:cxnSp>
      <p:pic>
        <p:nvPicPr>
          <p:cNvPr id="200" name="Google Shape;200;p25"/>
          <p:cNvPicPr preferRelativeResize="0"/>
          <p:nvPr/>
        </p:nvPicPr>
        <p:blipFill rotWithShape="1">
          <a:blip r:embed="rId2">
            <a:alphaModFix/>
          </a:blip>
          <a:srcRect/>
          <a:stretch/>
        </p:blipFill>
        <p:spPr>
          <a:xfrm>
            <a:off x="313061" y="44624"/>
            <a:ext cx="1598277" cy="584200"/>
          </a:xfrm>
          <a:prstGeom prst="rect">
            <a:avLst/>
          </a:prstGeom>
          <a:noFill/>
          <a:ln>
            <a:noFill/>
          </a:ln>
        </p:spPr>
      </p:pic>
      <p:sp>
        <p:nvSpPr>
          <p:cNvPr id="201" name="Google Shape;201;p2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2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SzPts val="2400"/>
              <a:buNone/>
              <a:defRPr>
                <a:solidFill>
                  <a:srgbClr val="888888"/>
                </a:solidFill>
              </a:defRPr>
            </a:lvl1pPr>
            <a:lvl2pPr lvl="1" algn="ctr">
              <a:lnSpc>
                <a:spcPct val="100000"/>
              </a:lnSpc>
              <a:spcBef>
                <a:spcPts val="560"/>
              </a:spcBef>
              <a:spcAft>
                <a:spcPts val="0"/>
              </a:spcAft>
              <a:buSzPts val="2240"/>
              <a:buNone/>
              <a:defRPr>
                <a:solidFill>
                  <a:srgbClr val="888888"/>
                </a:solidFill>
              </a:defRPr>
            </a:lvl2pPr>
            <a:lvl3pPr lvl="2" algn="ctr">
              <a:lnSpc>
                <a:spcPct val="100000"/>
              </a:lnSpc>
              <a:spcBef>
                <a:spcPts val="480"/>
              </a:spcBef>
              <a:spcAft>
                <a:spcPts val="0"/>
              </a:spcAft>
              <a:buSzPts val="1560"/>
              <a:buNone/>
              <a:defRPr>
                <a:solidFill>
                  <a:srgbClr val="888888"/>
                </a:solidFill>
              </a:defRPr>
            </a:lvl3pPr>
            <a:lvl4pPr lvl="3" algn="ctr">
              <a:lnSpc>
                <a:spcPct val="100000"/>
              </a:lnSpc>
              <a:spcBef>
                <a:spcPts val="400"/>
              </a:spcBef>
              <a:spcAft>
                <a:spcPts val="0"/>
              </a:spcAft>
              <a:buSzPts val="1400"/>
              <a:buNone/>
              <a:defRPr>
                <a:solidFill>
                  <a:srgbClr val="888888"/>
                </a:solidFill>
              </a:defRPr>
            </a:lvl4pPr>
            <a:lvl5pPr lvl="4" algn="ctr">
              <a:lnSpc>
                <a:spcPct val="100000"/>
              </a:lnSpc>
              <a:spcBef>
                <a:spcPts val="400"/>
              </a:spcBef>
              <a:spcAft>
                <a:spcPts val="0"/>
              </a:spcAft>
              <a:buSzPts val="2000"/>
              <a:buNone/>
              <a:defRPr>
                <a:solidFill>
                  <a:srgbClr val="888888"/>
                </a:solidFill>
              </a:defRPr>
            </a:lvl5pPr>
            <a:lvl6pPr lvl="5" algn="ctr">
              <a:lnSpc>
                <a:spcPct val="100000"/>
              </a:lnSpc>
              <a:spcBef>
                <a:spcPts val="400"/>
              </a:spcBef>
              <a:spcAft>
                <a:spcPts val="0"/>
              </a:spcAft>
              <a:buSzPts val="2000"/>
              <a:buNone/>
              <a:defRPr>
                <a:solidFill>
                  <a:srgbClr val="888888"/>
                </a:solidFill>
              </a:defRPr>
            </a:lvl6pPr>
            <a:lvl7pPr lvl="6" algn="ctr">
              <a:lnSpc>
                <a:spcPct val="100000"/>
              </a:lnSpc>
              <a:spcBef>
                <a:spcPts val="400"/>
              </a:spcBef>
              <a:spcAft>
                <a:spcPts val="0"/>
              </a:spcAft>
              <a:buSzPts val="2000"/>
              <a:buNone/>
              <a:defRPr>
                <a:solidFill>
                  <a:srgbClr val="888888"/>
                </a:solidFill>
              </a:defRPr>
            </a:lvl7pPr>
            <a:lvl8pPr lvl="7" algn="ctr">
              <a:lnSpc>
                <a:spcPct val="100000"/>
              </a:lnSpc>
              <a:spcBef>
                <a:spcPts val="400"/>
              </a:spcBef>
              <a:spcAft>
                <a:spcPts val="0"/>
              </a:spcAft>
              <a:buSzPts val="2000"/>
              <a:buNone/>
              <a:defRPr>
                <a:solidFill>
                  <a:srgbClr val="888888"/>
                </a:solidFill>
              </a:defRPr>
            </a:lvl8pPr>
            <a:lvl9pPr lvl="8" algn="ctr">
              <a:lnSpc>
                <a:spcPct val="100000"/>
              </a:lnSpc>
              <a:spcBef>
                <a:spcPts val="400"/>
              </a:spcBef>
              <a:spcAft>
                <a:spcPts val="0"/>
              </a:spcAft>
              <a:buSzPts val="2000"/>
              <a:buNone/>
              <a:defRPr>
                <a:solidFill>
                  <a:srgbClr val="888888"/>
                </a:solidFill>
              </a:defRPr>
            </a:lvl9pPr>
          </a:lstStyle>
          <a:p>
            <a:endParaRPr/>
          </a:p>
        </p:txBody>
      </p:sp>
      <p:sp>
        <p:nvSpPr>
          <p:cNvPr id="203" name="Google Shape;203;p2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2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2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cxnSp>
        <p:nvCxnSpPr>
          <p:cNvPr id="206" name="Google Shape;206;p25"/>
          <p:cNvCxnSpPr/>
          <p:nvPr/>
        </p:nvCxnSpPr>
        <p:spPr>
          <a:xfrm>
            <a:off x="294357" y="692696"/>
            <a:ext cx="8814147" cy="0"/>
          </a:xfrm>
          <a:prstGeom prst="straightConnector1">
            <a:avLst/>
          </a:prstGeom>
          <a:noFill/>
          <a:ln w="57150" cap="flat" cmpd="sng">
            <a:solidFill>
              <a:srgbClr val="FF0000"/>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ítulo e conteúdo">
  <p:cSld name="1_Título e conteúdo">
    <p:spTree>
      <p:nvGrpSpPr>
        <p:cNvPr id="1" name="Shape 207"/>
        <p:cNvGrpSpPr/>
        <p:nvPr/>
      </p:nvGrpSpPr>
      <p:grpSpPr>
        <a:xfrm>
          <a:off x="0" y="0"/>
          <a:ext cx="0" cy="0"/>
          <a:chOff x="0" y="0"/>
          <a:chExt cx="0" cy="0"/>
        </a:xfrm>
      </p:grpSpPr>
      <p:pic>
        <p:nvPicPr>
          <p:cNvPr id="208" name="Google Shape;208;p26"/>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09" name="Google Shape;209;p26"/>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10" name="Google Shape;210;p26"/>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11" name="Google Shape;211;p2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212" name="Google Shape;212;p2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2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26"/>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Título e conteúdo">
  <p:cSld name="2_Título e conteúdo">
    <p:spTree>
      <p:nvGrpSpPr>
        <p:cNvPr id="1" name="Shape 215"/>
        <p:cNvGrpSpPr/>
        <p:nvPr/>
      </p:nvGrpSpPr>
      <p:grpSpPr>
        <a:xfrm>
          <a:off x="0" y="0"/>
          <a:ext cx="0" cy="0"/>
          <a:chOff x="0" y="0"/>
          <a:chExt cx="0" cy="0"/>
        </a:xfrm>
      </p:grpSpPr>
      <p:pic>
        <p:nvPicPr>
          <p:cNvPr id="216" name="Google Shape;216;p27"/>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17" name="Google Shape;217;p27"/>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18" name="Google Shape;218;p27"/>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19" name="Google Shape;219;p2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220" name="Google Shape;220;p2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2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27"/>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_Título e conteúdo">
  <p:cSld name="3_Título e conteúdo">
    <p:spTree>
      <p:nvGrpSpPr>
        <p:cNvPr id="1" name="Shape 223"/>
        <p:cNvGrpSpPr/>
        <p:nvPr/>
      </p:nvGrpSpPr>
      <p:grpSpPr>
        <a:xfrm>
          <a:off x="0" y="0"/>
          <a:ext cx="0" cy="0"/>
          <a:chOff x="0" y="0"/>
          <a:chExt cx="0" cy="0"/>
        </a:xfrm>
      </p:grpSpPr>
      <p:pic>
        <p:nvPicPr>
          <p:cNvPr id="224" name="Google Shape;224;p28"/>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25" name="Google Shape;225;p28"/>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26" name="Google Shape;226;p28"/>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27" name="Google Shape;227;p2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228" name="Google Shape;228;p2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9" name="Google Shape;229;p2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28"/>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Título e conteúdo">
  <p:cSld name="4_Título e conteúdo">
    <p:spTree>
      <p:nvGrpSpPr>
        <p:cNvPr id="1" name="Shape 231"/>
        <p:cNvGrpSpPr/>
        <p:nvPr/>
      </p:nvGrpSpPr>
      <p:grpSpPr>
        <a:xfrm>
          <a:off x="0" y="0"/>
          <a:ext cx="0" cy="0"/>
          <a:chOff x="0" y="0"/>
          <a:chExt cx="0" cy="0"/>
        </a:xfrm>
      </p:grpSpPr>
      <p:pic>
        <p:nvPicPr>
          <p:cNvPr id="232" name="Google Shape;232;p29"/>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33" name="Google Shape;233;p29"/>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34" name="Google Shape;234;p29"/>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35" name="Google Shape;235;p2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236" name="Google Shape;236;p2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2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29"/>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_Título e conteúdo">
  <p:cSld name="5_Título e conteúdo">
    <p:spTree>
      <p:nvGrpSpPr>
        <p:cNvPr id="1" name="Shape 239"/>
        <p:cNvGrpSpPr/>
        <p:nvPr/>
      </p:nvGrpSpPr>
      <p:grpSpPr>
        <a:xfrm>
          <a:off x="0" y="0"/>
          <a:ext cx="0" cy="0"/>
          <a:chOff x="0" y="0"/>
          <a:chExt cx="0" cy="0"/>
        </a:xfrm>
      </p:grpSpPr>
      <p:pic>
        <p:nvPicPr>
          <p:cNvPr id="240" name="Google Shape;240;p30"/>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41" name="Google Shape;241;p30"/>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42" name="Google Shape;242;p30"/>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43" name="Google Shape;243;p3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244" name="Google Shape;244;p3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3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30"/>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6_Título e conteúdo">
  <p:cSld name="6_Título e conteúdo">
    <p:spTree>
      <p:nvGrpSpPr>
        <p:cNvPr id="1" name="Shape 247"/>
        <p:cNvGrpSpPr/>
        <p:nvPr/>
      </p:nvGrpSpPr>
      <p:grpSpPr>
        <a:xfrm>
          <a:off x="0" y="0"/>
          <a:ext cx="0" cy="0"/>
          <a:chOff x="0" y="0"/>
          <a:chExt cx="0" cy="0"/>
        </a:xfrm>
      </p:grpSpPr>
      <p:pic>
        <p:nvPicPr>
          <p:cNvPr id="248" name="Google Shape;248;p31"/>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49" name="Google Shape;249;p31"/>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50" name="Google Shape;250;p31"/>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51" name="Google Shape;251;p3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252" name="Google Shape;252;p3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3" name="Google Shape;253;p3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4" name="Google Shape;254;p31"/>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7_Título e conteúdo">
  <p:cSld name="7_Título e conteúdo">
    <p:spTree>
      <p:nvGrpSpPr>
        <p:cNvPr id="1" name="Shape 255"/>
        <p:cNvGrpSpPr/>
        <p:nvPr/>
      </p:nvGrpSpPr>
      <p:grpSpPr>
        <a:xfrm>
          <a:off x="0" y="0"/>
          <a:ext cx="0" cy="0"/>
          <a:chOff x="0" y="0"/>
          <a:chExt cx="0" cy="0"/>
        </a:xfrm>
      </p:grpSpPr>
      <p:pic>
        <p:nvPicPr>
          <p:cNvPr id="256" name="Google Shape;256;p32"/>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57" name="Google Shape;257;p32"/>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58" name="Google Shape;258;p32"/>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59" name="Google Shape;259;p3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260" name="Google Shape;260;p3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3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32"/>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7"/>
        <p:cNvGrpSpPr/>
        <p:nvPr/>
      </p:nvGrpSpPr>
      <p:grpSpPr>
        <a:xfrm>
          <a:off x="0" y="0"/>
          <a:ext cx="0" cy="0"/>
          <a:chOff x="0" y="0"/>
          <a:chExt cx="0" cy="0"/>
        </a:xfrm>
      </p:grpSpPr>
      <p:sp>
        <p:nvSpPr>
          <p:cNvPr id="58" name="Google Shape;58;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60" name="Google Shape;60;p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8_Título e conteúdo">
  <p:cSld name="8_Título e conteúdo">
    <p:spTree>
      <p:nvGrpSpPr>
        <p:cNvPr id="1" name="Shape 263"/>
        <p:cNvGrpSpPr/>
        <p:nvPr/>
      </p:nvGrpSpPr>
      <p:grpSpPr>
        <a:xfrm>
          <a:off x="0" y="0"/>
          <a:ext cx="0" cy="0"/>
          <a:chOff x="0" y="0"/>
          <a:chExt cx="0" cy="0"/>
        </a:xfrm>
      </p:grpSpPr>
      <p:pic>
        <p:nvPicPr>
          <p:cNvPr id="264" name="Google Shape;264;p33"/>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65" name="Google Shape;265;p33"/>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66" name="Google Shape;266;p33"/>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67" name="Google Shape;267;p3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268" name="Google Shape;268;p3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3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p33"/>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9_Título e conteúdo">
  <p:cSld name="9_Título e conteúdo">
    <p:spTree>
      <p:nvGrpSpPr>
        <p:cNvPr id="1" name="Shape 271"/>
        <p:cNvGrpSpPr/>
        <p:nvPr/>
      </p:nvGrpSpPr>
      <p:grpSpPr>
        <a:xfrm>
          <a:off x="0" y="0"/>
          <a:ext cx="0" cy="0"/>
          <a:chOff x="0" y="0"/>
          <a:chExt cx="0" cy="0"/>
        </a:xfrm>
      </p:grpSpPr>
      <p:pic>
        <p:nvPicPr>
          <p:cNvPr id="272" name="Google Shape;272;p34"/>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73" name="Google Shape;273;p34"/>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74" name="Google Shape;274;p3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75" name="Google Shape;275;p3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276" name="Google Shape;276;p3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p3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34"/>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0_Título e conteúdo">
  <p:cSld name="10_Título e conteúdo">
    <p:spTree>
      <p:nvGrpSpPr>
        <p:cNvPr id="1" name="Shape 279"/>
        <p:cNvGrpSpPr/>
        <p:nvPr/>
      </p:nvGrpSpPr>
      <p:grpSpPr>
        <a:xfrm>
          <a:off x="0" y="0"/>
          <a:ext cx="0" cy="0"/>
          <a:chOff x="0" y="0"/>
          <a:chExt cx="0" cy="0"/>
        </a:xfrm>
      </p:grpSpPr>
      <p:pic>
        <p:nvPicPr>
          <p:cNvPr id="280" name="Google Shape;280;p35"/>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81" name="Google Shape;281;p35"/>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82" name="Google Shape;282;p35"/>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83" name="Google Shape;283;p3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284" name="Google Shape;284;p3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p3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35"/>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1_Título e conteúdo">
  <p:cSld name="11_Título e conteúdo">
    <p:spTree>
      <p:nvGrpSpPr>
        <p:cNvPr id="1" name="Shape 287"/>
        <p:cNvGrpSpPr/>
        <p:nvPr/>
      </p:nvGrpSpPr>
      <p:grpSpPr>
        <a:xfrm>
          <a:off x="0" y="0"/>
          <a:ext cx="0" cy="0"/>
          <a:chOff x="0" y="0"/>
          <a:chExt cx="0" cy="0"/>
        </a:xfrm>
      </p:grpSpPr>
      <p:pic>
        <p:nvPicPr>
          <p:cNvPr id="288" name="Google Shape;288;p36"/>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89" name="Google Shape;289;p36"/>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90" name="Google Shape;290;p36"/>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91" name="Google Shape;291;p3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292" name="Google Shape;292;p3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3" name="Google Shape;293;p3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4" name="Google Shape;294;p36"/>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2_Título e conteúdo">
  <p:cSld name="12_Título e conteúdo">
    <p:spTree>
      <p:nvGrpSpPr>
        <p:cNvPr id="1" name="Shape 295"/>
        <p:cNvGrpSpPr/>
        <p:nvPr/>
      </p:nvGrpSpPr>
      <p:grpSpPr>
        <a:xfrm>
          <a:off x="0" y="0"/>
          <a:ext cx="0" cy="0"/>
          <a:chOff x="0" y="0"/>
          <a:chExt cx="0" cy="0"/>
        </a:xfrm>
      </p:grpSpPr>
      <p:pic>
        <p:nvPicPr>
          <p:cNvPr id="296" name="Google Shape;296;p37"/>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297" name="Google Shape;297;p37"/>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298" name="Google Shape;298;p37"/>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299" name="Google Shape;299;p3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300" name="Google Shape;300;p3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p3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p37"/>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3_Título e conteúdo">
  <p:cSld name="13_Título e conteúdo">
    <p:spTree>
      <p:nvGrpSpPr>
        <p:cNvPr id="1" name="Shape 303"/>
        <p:cNvGrpSpPr/>
        <p:nvPr/>
      </p:nvGrpSpPr>
      <p:grpSpPr>
        <a:xfrm>
          <a:off x="0" y="0"/>
          <a:ext cx="0" cy="0"/>
          <a:chOff x="0" y="0"/>
          <a:chExt cx="0" cy="0"/>
        </a:xfrm>
      </p:grpSpPr>
      <p:pic>
        <p:nvPicPr>
          <p:cNvPr id="304" name="Google Shape;304;p38"/>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305" name="Google Shape;305;p38"/>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306" name="Google Shape;306;p38"/>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a:lvl1pPr>
            <a:lvl2pPr marL="914400" lvl="1" indent="-370840" algn="l">
              <a:lnSpc>
                <a:spcPct val="100000"/>
              </a:lnSpc>
              <a:spcBef>
                <a:spcPts val="560"/>
              </a:spcBef>
              <a:spcAft>
                <a:spcPts val="0"/>
              </a:spcAft>
              <a:buSzPts val="2240"/>
              <a:buChar char="◻"/>
              <a:defRPr/>
            </a:lvl2pPr>
            <a:lvl3pPr marL="1371600" lvl="2" indent="-327660" algn="l">
              <a:lnSpc>
                <a:spcPct val="100000"/>
              </a:lnSpc>
              <a:spcBef>
                <a:spcPts val="480"/>
              </a:spcBef>
              <a:spcAft>
                <a:spcPts val="0"/>
              </a:spcAft>
              <a:buSzPts val="1560"/>
              <a:buChar char="■"/>
              <a:defRPr/>
            </a:lvl3pPr>
            <a:lvl4pPr marL="1828800" lvl="3" indent="-317500" algn="l">
              <a:lnSpc>
                <a:spcPct val="100000"/>
              </a:lnSpc>
              <a:spcBef>
                <a:spcPts val="400"/>
              </a:spcBef>
              <a:spcAft>
                <a:spcPts val="0"/>
              </a:spcAft>
              <a:buSzPts val="1400"/>
              <a:buChar char="◻"/>
              <a:defRPr/>
            </a:lvl4pPr>
            <a:lvl5pPr marL="2286000" lvl="4" indent="-355600" algn="l">
              <a:lnSpc>
                <a:spcPct val="100000"/>
              </a:lnSpc>
              <a:spcBef>
                <a:spcPts val="400"/>
              </a:spcBef>
              <a:spcAft>
                <a:spcPts val="0"/>
              </a:spcAft>
              <a:buSzPts val="2000"/>
              <a:buChar char="▪"/>
              <a:defRPr/>
            </a:lvl5pPr>
            <a:lvl6pPr marL="2743200" lvl="5" indent="-355600" algn="l">
              <a:lnSpc>
                <a:spcPct val="100000"/>
              </a:lnSpc>
              <a:spcBef>
                <a:spcPts val="400"/>
              </a:spcBef>
              <a:spcAft>
                <a:spcPts val="0"/>
              </a:spcAft>
              <a:buSzPts val="2000"/>
              <a:buChar char="▪"/>
              <a:defRPr/>
            </a:lvl6pPr>
            <a:lvl7pPr marL="3200400" lvl="6" indent="-355600" algn="l">
              <a:lnSpc>
                <a:spcPct val="100000"/>
              </a:lnSpc>
              <a:spcBef>
                <a:spcPts val="400"/>
              </a:spcBef>
              <a:spcAft>
                <a:spcPts val="0"/>
              </a:spcAft>
              <a:buSzPts val="2000"/>
              <a:buChar char="▪"/>
              <a:defRPr/>
            </a:lvl7pPr>
            <a:lvl8pPr marL="3657600" lvl="7" indent="-355600" algn="l">
              <a:lnSpc>
                <a:spcPct val="100000"/>
              </a:lnSpc>
              <a:spcBef>
                <a:spcPts val="400"/>
              </a:spcBef>
              <a:spcAft>
                <a:spcPts val="0"/>
              </a:spcAft>
              <a:buSzPts val="2000"/>
              <a:buChar char="▪"/>
              <a:defRPr/>
            </a:lvl8pPr>
            <a:lvl9pPr marL="4114800" lvl="8" indent="-355600" algn="l">
              <a:lnSpc>
                <a:spcPct val="100000"/>
              </a:lnSpc>
              <a:spcBef>
                <a:spcPts val="400"/>
              </a:spcBef>
              <a:spcAft>
                <a:spcPts val="0"/>
              </a:spcAft>
              <a:buSzPts val="2000"/>
              <a:buChar char="▪"/>
              <a:defRPr/>
            </a:lvl9pPr>
          </a:lstStyle>
          <a:p>
            <a:endParaRPr/>
          </a:p>
        </p:txBody>
      </p:sp>
      <p:sp>
        <p:nvSpPr>
          <p:cNvPr id="307" name="Google Shape;307;p3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308" name="Google Shape;308;p3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9" name="Google Shape;309;p3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p38"/>
          <p:cNvSpPr txBox="1"/>
          <p:nvPr/>
        </p:nvSpPr>
        <p:spPr>
          <a:xfrm>
            <a:off x="1763688"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údo">
  <p:cSld name="Conteúdo">
    <p:spTree>
      <p:nvGrpSpPr>
        <p:cNvPr id="1" name="Shape 311"/>
        <p:cNvGrpSpPr/>
        <p:nvPr/>
      </p:nvGrpSpPr>
      <p:grpSpPr>
        <a:xfrm>
          <a:off x="0" y="0"/>
          <a:ext cx="0" cy="0"/>
          <a:chOff x="0" y="0"/>
          <a:chExt cx="0" cy="0"/>
        </a:xfrm>
      </p:grpSpPr>
      <p:pic>
        <p:nvPicPr>
          <p:cNvPr id="312" name="Google Shape;312;p39"/>
          <p:cNvPicPr preferRelativeResize="0"/>
          <p:nvPr/>
        </p:nvPicPr>
        <p:blipFill rotWithShape="1">
          <a:blip r:embed="rId2">
            <a:alphaModFix/>
          </a:blip>
          <a:srcRect/>
          <a:stretch/>
        </p:blipFill>
        <p:spPr>
          <a:xfrm>
            <a:off x="34925" y="44450"/>
            <a:ext cx="1584325" cy="584200"/>
          </a:xfrm>
          <a:prstGeom prst="rect">
            <a:avLst/>
          </a:prstGeom>
          <a:noFill/>
          <a:ln>
            <a:noFill/>
          </a:ln>
        </p:spPr>
      </p:pic>
      <p:cxnSp>
        <p:nvCxnSpPr>
          <p:cNvPr id="313" name="Google Shape;313;p39"/>
          <p:cNvCxnSpPr/>
          <p:nvPr/>
        </p:nvCxnSpPr>
        <p:spPr>
          <a:xfrm>
            <a:off x="0" y="692150"/>
            <a:ext cx="9144000" cy="0"/>
          </a:xfrm>
          <a:prstGeom prst="straightConnector1">
            <a:avLst/>
          </a:prstGeom>
          <a:noFill/>
          <a:ln w="25400" cap="flat" cmpd="sng">
            <a:solidFill>
              <a:srgbClr val="FFC000"/>
            </a:solidFill>
            <a:prstDash val="solid"/>
            <a:round/>
            <a:headEnd type="none" w="sm" len="sm"/>
            <a:tailEnd type="none" w="sm" len="sm"/>
          </a:ln>
        </p:spPr>
      </p:cxnSp>
      <p:sp>
        <p:nvSpPr>
          <p:cNvPr id="314" name="Google Shape;314;p3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p3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316" name="Google Shape;316;p39"/>
          <p:cNvSpPr txBox="1"/>
          <p:nvPr/>
        </p:nvSpPr>
        <p:spPr>
          <a:xfrm>
            <a:off x="1835696" y="116632"/>
            <a:ext cx="6985446" cy="514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pt-BR" sz="2400" b="0" i="0" u="none" strike="noStrike" cap="non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337"/>
        <p:cNvGrpSpPr/>
        <p:nvPr/>
      </p:nvGrpSpPr>
      <p:grpSpPr>
        <a:xfrm>
          <a:off x="0" y="0"/>
          <a:ext cx="0" cy="0"/>
          <a:chOff x="0" y="0"/>
          <a:chExt cx="0" cy="0"/>
        </a:xfrm>
      </p:grpSpPr>
      <p:sp>
        <p:nvSpPr>
          <p:cNvPr id="338" name="Google Shape;338;p41"/>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41"/>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sp>
        <p:nvSpPr>
          <p:cNvPr id="340" name="Google Shape;340;p4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1" name="Google Shape;341;p4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4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359"/>
        <p:cNvGrpSpPr/>
        <p:nvPr/>
      </p:nvGrpSpPr>
      <p:grpSpPr>
        <a:xfrm>
          <a:off x="0" y="0"/>
          <a:ext cx="0" cy="0"/>
          <a:chOff x="0" y="0"/>
          <a:chExt cx="0" cy="0"/>
        </a:xfrm>
      </p:grpSpPr>
      <p:sp>
        <p:nvSpPr>
          <p:cNvPr id="360" name="Google Shape;360;p4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1" name="Google Shape;361;p4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362" name="Google Shape;362;p4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363"/>
        <p:cNvGrpSpPr/>
        <p:nvPr/>
      </p:nvGrpSpPr>
      <p:grpSpPr>
        <a:xfrm>
          <a:off x="0" y="0"/>
          <a:ext cx="0" cy="0"/>
          <a:chOff x="0" y="0"/>
          <a:chExt cx="0" cy="0"/>
        </a:xfrm>
      </p:grpSpPr>
      <p:sp>
        <p:nvSpPr>
          <p:cNvPr id="364" name="Google Shape;364;p4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5" name="Google Shape;365;p4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66" name="Google Shape;366;p4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4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368" name="Google Shape;368;p4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64" name="Google Shape;64;p6"/>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65" name="Google Shape;65;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67" name="Google Shape;67;p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369"/>
        <p:cNvGrpSpPr/>
        <p:nvPr/>
      </p:nvGrpSpPr>
      <p:grpSpPr>
        <a:xfrm>
          <a:off x="0" y="0"/>
          <a:ext cx="0" cy="0"/>
          <a:chOff x="0" y="0"/>
          <a:chExt cx="0" cy="0"/>
        </a:xfrm>
      </p:grpSpPr>
      <p:sp>
        <p:nvSpPr>
          <p:cNvPr id="370" name="Google Shape;370;p4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1" name="Google Shape;371;p45"/>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72" name="Google Shape;372;p45"/>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73" name="Google Shape;373;p4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4" name="Google Shape;374;p4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375" name="Google Shape;375;p4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376"/>
        <p:cNvGrpSpPr/>
        <p:nvPr/>
      </p:nvGrpSpPr>
      <p:grpSpPr>
        <a:xfrm>
          <a:off x="0" y="0"/>
          <a:ext cx="0" cy="0"/>
          <a:chOff x="0" y="0"/>
          <a:chExt cx="0" cy="0"/>
        </a:xfrm>
      </p:grpSpPr>
      <p:sp>
        <p:nvSpPr>
          <p:cNvPr id="377" name="Google Shape;377;p46"/>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8" name="Google Shape;378;p46"/>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79" name="Google Shape;379;p4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0" name="Google Shape;380;p4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381" name="Google Shape;381;p4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382"/>
        <p:cNvGrpSpPr/>
        <p:nvPr/>
      </p:nvGrpSpPr>
      <p:grpSpPr>
        <a:xfrm>
          <a:off x="0" y="0"/>
          <a:ext cx="0" cy="0"/>
          <a:chOff x="0" y="0"/>
          <a:chExt cx="0" cy="0"/>
        </a:xfrm>
      </p:grpSpPr>
      <p:sp>
        <p:nvSpPr>
          <p:cNvPr id="383" name="Google Shape;383;p4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4" name="Google Shape;384;p47"/>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85" name="Google Shape;385;p4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6" name="Google Shape;386;p4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387" name="Google Shape;387;p4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388"/>
        <p:cNvGrpSpPr/>
        <p:nvPr/>
      </p:nvGrpSpPr>
      <p:grpSpPr>
        <a:xfrm>
          <a:off x="0" y="0"/>
          <a:ext cx="0" cy="0"/>
          <a:chOff x="0" y="0"/>
          <a:chExt cx="0" cy="0"/>
        </a:xfrm>
      </p:grpSpPr>
      <p:sp>
        <p:nvSpPr>
          <p:cNvPr id="389" name="Google Shape;389;p4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0" name="Google Shape;390;p48"/>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391" name="Google Shape;391;p4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240"/>
              </a:spcBef>
              <a:spcAft>
                <a:spcPts val="0"/>
              </a:spcAft>
              <a:buSzPts val="96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392" name="Google Shape;392;p4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3" name="Google Shape;393;p4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394" name="Google Shape;394;p4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7" name="Google Shape;397;p4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sz="3200"/>
            </a:lvl1pPr>
            <a:lvl2pPr marL="914400" lvl="1" indent="-370840" algn="l">
              <a:lnSpc>
                <a:spcPct val="100000"/>
              </a:lnSpc>
              <a:spcBef>
                <a:spcPts val="560"/>
              </a:spcBef>
              <a:spcAft>
                <a:spcPts val="0"/>
              </a:spcAft>
              <a:buSzPts val="2240"/>
              <a:buChar char="◻"/>
              <a:defRPr sz="2800"/>
            </a:lvl2pPr>
            <a:lvl3pPr marL="1371600" lvl="2" indent="-327660" algn="l">
              <a:lnSpc>
                <a:spcPct val="100000"/>
              </a:lnSpc>
              <a:spcBef>
                <a:spcPts val="480"/>
              </a:spcBef>
              <a:spcAft>
                <a:spcPts val="0"/>
              </a:spcAft>
              <a:buSzPts val="1560"/>
              <a:buChar char="■"/>
              <a:defRPr sz="2400"/>
            </a:lvl3pPr>
            <a:lvl4pPr marL="1828800" lvl="3" indent="-317500" algn="l">
              <a:lnSpc>
                <a:spcPct val="100000"/>
              </a:lnSpc>
              <a:spcBef>
                <a:spcPts val="400"/>
              </a:spcBef>
              <a:spcAft>
                <a:spcPts val="0"/>
              </a:spcAft>
              <a:buSzPts val="1400"/>
              <a:buChar char="◻"/>
              <a:defRPr sz="2000"/>
            </a:lvl4pPr>
            <a:lvl5pPr marL="2286000" lvl="4" indent="-355600" algn="l">
              <a:lnSpc>
                <a:spcPct val="100000"/>
              </a:lnSpc>
              <a:spcBef>
                <a:spcPts val="400"/>
              </a:spcBef>
              <a:spcAft>
                <a:spcPts val="0"/>
              </a:spcAft>
              <a:buSzPts val="2000"/>
              <a:buChar char="▪"/>
              <a:defRPr sz="2000"/>
            </a:lvl5pPr>
            <a:lvl6pPr marL="2743200" lvl="5" indent="-355600" algn="l">
              <a:lnSpc>
                <a:spcPct val="100000"/>
              </a:lnSpc>
              <a:spcBef>
                <a:spcPts val="400"/>
              </a:spcBef>
              <a:spcAft>
                <a:spcPts val="0"/>
              </a:spcAft>
              <a:buSzPts val="2000"/>
              <a:buChar char="▪"/>
              <a:defRPr sz="2000"/>
            </a:lvl6pPr>
            <a:lvl7pPr marL="3200400" lvl="6" indent="-355600" algn="l">
              <a:lnSpc>
                <a:spcPct val="100000"/>
              </a:lnSpc>
              <a:spcBef>
                <a:spcPts val="400"/>
              </a:spcBef>
              <a:spcAft>
                <a:spcPts val="0"/>
              </a:spcAft>
              <a:buSzPts val="2000"/>
              <a:buChar char="▪"/>
              <a:defRPr sz="2000"/>
            </a:lvl7pPr>
            <a:lvl8pPr marL="3657600" lvl="7" indent="-355600" algn="l">
              <a:lnSpc>
                <a:spcPct val="100000"/>
              </a:lnSpc>
              <a:spcBef>
                <a:spcPts val="400"/>
              </a:spcBef>
              <a:spcAft>
                <a:spcPts val="0"/>
              </a:spcAft>
              <a:buSzPts val="2000"/>
              <a:buChar char="▪"/>
              <a:defRPr sz="2000"/>
            </a:lvl8pPr>
            <a:lvl9pPr marL="4114800" lvl="8" indent="-355600" algn="l">
              <a:lnSpc>
                <a:spcPct val="100000"/>
              </a:lnSpc>
              <a:spcBef>
                <a:spcPts val="400"/>
              </a:spcBef>
              <a:spcAft>
                <a:spcPts val="0"/>
              </a:spcAft>
              <a:buSzPts val="2000"/>
              <a:buChar char="▪"/>
              <a:defRPr sz="2000"/>
            </a:lvl9pPr>
          </a:lstStyle>
          <a:p>
            <a:endParaRPr/>
          </a:p>
        </p:txBody>
      </p:sp>
      <p:sp>
        <p:nvSpPr>
          <p:cNvPr id="398" name="Google Shape;398;p4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240"/>
              </a:spcBef>
              <a:spcAft>
                <a:spcPts val="0"/>
              </a:spcAft>
              <a:buSzPts val="96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399" name="Google Shape;399;p4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0" name="Google Shape;400;p4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401" name="Google Shape;401;p4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4" name="Google Shape;404;p5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5" name="Google Shape;405;p5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406" name="Google Shape;406;p5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07"/>
        <p:cNvGrpSpPr/>
        <p:nvPr/>
      </p:nvGrpSpPr>
      <p:grpSpPr>
        <a:xfrm>
          <a:off x="0" y="0"/>
          <a:ext cx="0" cy="0"/>
          <a:chOff x="0" y="0"/>
          <a:chExt cx="0" cy="0"/>
        </a:xfrm>
      </p:grpSpPr>
      <p:sp>
        <p:nvSpPr>
          <p:cNvPr id="408" name="Google Shape;408;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9" name="Google Shape;409;p5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400"/>
              </a:spcBef>
              <a:spcAft>
                <a:spcPts val="0"/>
              </a:spcAft>
              <a:buSzPts val="16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410" name="Google Shape;410;p5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480"/>
              </a:spcBef>
              <a:spcAft>
                <a:spcPts val="0"/>
              </a:spcAft>
              <a:buSzPts val="1800"/>
              <a:buChar char="■"/>
              <a:defRPr sz="2400"/>
            </a:lvl1pPr>
            <a:lvl2pPr marL="914400" lvl="1" indent="-330200" algn="l">
              <a:lnSpc>
                <a:spcPct val="100000"/>
              </a:lnSpc>
              <a:spcBef>
                <a:spcPts val="400"/>
              </a:spcBef>
              <a:spcAft>
                <a:spcPts val="0"/>
              </a:spcAft>
              <a:buSzPts val="16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411" name="Google Shape;411;p5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400"/>
              </a:spcBef>
              <a:spcAft>
                <a:spcPts val="0"/>
              </a:spcAft>
              <a:buSzPts val="16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412" name="Google Shape;412;p5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480"/>
              </a:spcBef>
              <a:spcAft>
                <a:spcPts val="0"/>
              </a:spcAft>
              <a:buSzPts val="1800"/>
              <a:buChar char="■"/>
              <a:defRPr sz="2400"/>
            </a:lvl1pPr>
            <a:lvl2pPr marL="914400" lvl="1" indent="-330200" algn="l">
              <a:lnSpc>
                <a:spcPct val="100000"/>
              </a:lnSpc>
              <a:spcBef>
                <a:spcPts val="400"/>
              </a:spcBef>
              <a:spcAft>
                <a:spcPts val="0"/>
              </a:spcAft>
              <a:buSzPts val="16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413" name="Google Shape;413;p5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4" name="Google Shape;414;p5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415" name="Google Shape;415;p5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8" name="Google Shape;418;p52"/>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560"/>
              </a:spcBef>
              <a:spcAft>
                <a:spcPts val="0"/>
              </a:spcAft>
              <a:buSzPts val="2100"/>
              <a:buChar char="■"/>
              <a:defRPr sz="2800"/>
            </a:lvl1pPr>
            <a:lvl2pPr marL="914400" lvl="1" indent="-350519" algn="l">
              <a:lnSpc>
                <a:spcPct val="100000"/>
              </a:lnSpc>
              <a:spcBef>
                <a:spcPts val="480"/>
              </a:spcBef>
              <a:spcAft>
                <a:spcPts val="0"/>
              </a:spcAft>
              <a:buSzPts val="192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419" name="Google Shape;419;p52"/>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560"/>
              </a:spcBef>
              <a:spcAft>
                <a:spcPts val="0"/>
              </a:spcAft>
              <a:buSzPts val="2100"/>
              <a:buChar char="■"/>
              <a:defRPr sz="2800"/>
            </a:lvl1pPr>
            <a:lvl2pPr marL="914400" lvl="1" indent="-350519" algn="l">
              <a:lnSpc>
                <a:spcPct val="100000"/>
              </a:lnSpc>
              <a:spcBef>
                <a:spcPts val="480"/>
              </a:spcBef>
              <a:spcAft>
                <a:spcPts val="0"/>
              </a:spcAft>
              <a:buSzPts val="192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420" name="Google Shape;420;p5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1" name="Google Shape;421;p5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422" name="Google Shape;422;p5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423"/>
        <p:cNvGrpSpPr/>
        <p:nvPr/>
      </p:nvGrpSpPr>
      <p:grpSpPr>
        <a:xfrm>
          <a:off x="0" y="0"/>
          <a:ext cx="0" cy="0"/>
          <a:chOff x="0" y="0"/>
          <a:chExt cx="0" cy="0"/>
        </a:xfrm>
      </p:grpSpPr>
      <p:sp>
        <p:nvSpPr>
          <p:cNvPr id="424" name="Google Shape;424;p5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5" name="Google Shape;425;p5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SzPts val="1500"/>
              <a:buNone/>
              <a:defRPr sz="2000"/>
            </a:lvl1pPr>
            <a:lvl2pPr marL="914400" lvl="1" indent="-228600" algn="l">
              <a:lnSpc>
                <a:spcPct val="100000"/>
              </a:lnSpc>
              <a:spcBef>
                <a:spcPts val="360"/>
              </a:spcBef>
              <a:spcAft>
                <a:spcPts val="0"/>
              </a:spcAft>
              <a:buSzPts val="1440"/>
              <a:buNone/>
              <a:defRPr sz="1800"/>
            </a:lvl2pPr>
            <a:lvl3pPr marL="1371600" lvl="2" indent="-228600" algn="l">
              <a:lnSpc>
                <a:spcPct val="100000"/>
              </a:lnSpc>
              <a:spcBef>
                <a:spcPts val="320"/>
              </a:spcBef>
              <a:spcAft>
                <a:spcPts val="0"/>
              </a:spcAft>
              <a:buSzPts val="1040"/>
              <a:buNone/>
              <a:defRPr sz="1600"/>
            </a:lvl3pPr>
            <a:lvl4pPr marL="1828800" lvl="3" indent="-228600" algn="l">
              <a:lnSpc>
                <a:spcPct val="100000"/>
              </a:lnSpc>
              <a:spcBef>
                <a:spcPts val="280"/>
              </a:spcBef>
              <a:spcAft>
                <a:spcPts val="0"/>
              </a:spcAft>
              <a:buSzPts val="980"/>
              <a:buNone/>
              <a:defRPr sz="1400"/>
            </a:lvl4pPr>
            <a:lvl5pPr marL="2286000" lvl="4" indent="-228600" algn="l">
              <a:lnSpc>
                <a:spcPct val="100000"/>
              </a:lnSpc>
              <a:spcBef>
                <a:spcPts val="280"/>
              </a:spcBef>
              <a:spcAft>
                <a:spcPts val="0"/>
              </a:spcAft>
              <a:buSzPts val="1400"/>
              <a:buNone/>
              <a:defRPr sz="1400"/>
            </a:lvl5pPr>
            <a:lvl6pPr marL="2743200" lvl="5" indent="-228600" algn="l">
              <a:lnSpc>
                <a:spcPct val="100000"/>
              </a:lnSpc>
              <a:spcBef>
                <a:spcPts val="280"/>
              </a:spcBef>
              <a:spcAft>
                <a:spcPts val="0"/>
              </a:spcAft>
              <a:buSzPts val="1400"/>
              <a:buNone/>
              <a:defRPr sz="1400"/>
            </a:lvl6pPr>
            <a:lvl7pPr marL="3200400" lvl="6" indent="-228600" algn="l">
              <a:lnSpc>
                <a:spcPct val="100000"/>
              </a:lnSpc>
              <a:spcBef>
                <a:spcPts val="280"/>
              </a:spcBef>
              <a:spcAft>
                <a:spcPts val="0"/>
              </a:spcAft>
              <a:buSzPts val="1400"/>
              <a:buNone/>
              <a:defRPr sz="1400"/>
            </a:lvl7pPr>
            <a:lvl8pPr marL="3657600" lvl="7" indent="-228600" algn="l">
              <a:lnSpc>
                <a:spcPct val="100000"/>
              </a:lnSpc>
              <a:spcBef>
                <a:spcPts val="280"/>
              </a:spcBef>
              <a:spcAft>
                <a:spcPts val="0"/>
              </a:spcAft>
              <a:buSzPts val="1400"/>
              <a:buNone/>
              <a:defRPr sz="1400"/>
            </a:lvl8pPr>
            <a:lvl9pPr marL="4114800" lvl="8" indent="-228600" algn="l">
              <a:lnSpc>
                <a:spcPct val="100000"/>
              </a:lnSpc>
              <a:spcBef>
                <a:spcPts val="280"/>
              </a:spcBef>
              <a:spcAft>
                <a:spcPts val="0"/>
              </a:spcAft>
              <a:buSzPts val="1400"/>
              <a:buNone/>
              <a:defRPr sz="1400"/>
            </a:lvl9pPr>
          </a:lstStyle>
          <a:p>
            <a:endParaRPr/>
          </a:p>
        </p:txBody>
      </p:sp>
      <p:sp>
        <p:nvSpPr>
          <p:cNvPr id="426" name="Google Shape;426;p5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7" name="Google Shape;427;p5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428" name="Google Shape;428;p5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68"/>
        <p:cNvGrpSpPr/>
        <p:nvPr/>
      </p:nvGrpSpPr>
      <p:grpSpPr>
        <a:xfrm>
          <a:off x="0" y="0"/>
          <a:ext cx="0" cy="0"/>
          <a:chOff x="0" y="0"/>
          <a:chExt cx="0" cy="0"/>
        </a:xfrm>
      </p:grpSpPr>
      <p:sp>
        <p:nvSpPr>
          <p:cNvPr id="69" name="Google Shape;69;p7"/>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1" name="Google Shape;71;p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73" name="Google Shape;73;p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8"/>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7" name="Google Shape;77;p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79" name="Google Shape;79;p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83" name="Google Shape;83;p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240"/>
              </a:spcBef>
              <a:spcAft>
                <a:spcPts val="0"/>
              </a:spcAft>
              <a:buSzPts val="96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84" name="Google Shape;84;p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86" name="Google Shape;86;p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sz="3200"/>
            </a:lvl1pPr>
            <a:lvl2pPr marL="914400" lvl="1" indent="-370840" algn="l">
              <a:lnSpc>
                <a:spcPct val="100000"/>
              </a:lnSpc>
              <a:spcBef>
                <a:spcPts val="560"/>
              </a:spcBef>
              <a:spcAft>
                <a:spcPts val="0"/>
              </a:spcAft>
              <a:buSzPts val="2240"/>
              <a:buChar char="◻"/>
              <a:defRPr sz="2800"/>
            </a:lvl2pPr>
            <a:lvl3pPr marL="1371600" lvl="2" indent="-327660" algn="l">
              <a:lnSpc>
                <a:spcPct val="100000"/>
              </a:lnSpc>
              <a:spcBef>
                <a:spcPts val="480"/>
              </a:spcBef>
              <a:spcAft>
                <a:spcPts val="0"/>
              </a:spcAft>
              <a:buSzPts val="1560"/>
              <a:buChar char="■"/>
              <a:defRPr sz="2400"/>
            </a:lvl3pPr>
            <a:lvl4pPr marL="1828800" lvl="3" indent="-317500" algn="l">
              <a:lnSpc>
                <a:spcPct val="100000"/>
              </a:lnSpc>
              <a:spcBef>
                <a:spcPts val="400"/>
              </a:spcBef>
              <a:spcAft>
                <a:spcPts val="0"/>
              </a:spcAft>
              <a:buSzPts val="1400"/>
              <a:buChar char="◻"/>
              <a:defRPr sz="2000"/>
            </a:lvl4pPr>
            <a:lvl5pPr marL="2286000" lvl="4" indent="-355600" algn="l">
              <a:lnSpc>
                <a:spcPct val="100000"/>
              </a:lnSpc>
              <a:spcBef>
                <a:spcPts val="400"/>
              </a:spcBef>
              <a:spcAft>
                <a:spcPts val="0"/>
              </a:spcAft>
              <a:buSzPts val="2000"/>
              <a:buChar char="▪"/>
              <a:defRPr sz="2000"/>
            </a:lvl5pPr>
            <a:lvl6pPr marL="2743200" lvl="5" indent="-355600" algn="l">
              <a:lnSpc>
                <a:spcPct val="100000"/>
              </a:lnSpc>
              <a:spcBef>
                <a:spcPts val="400"/>
              </a:spcBef>
              <a:spcAft>
                <a:spcPts val="0"/>
              </a:spcAft>
              <a:buSzPts val="2000"/>
              <a:buChar char="▪"/>
              <a:defRPr sz="2000"/>
            </a:lvl6pPr>
            <a:lvl7pPr marL="3200400" lvl="6" indent="-355600" algn="l">
              <a:lnSpc>
                <a:spcPct val="100000"/>
              </a:lnSpc>
              <a:spcBef>
                <a:spcPts val="400"/>
              </a:spcBef>
              <a:spcAft>
                <a:spcPts val="0"/>
              </a:spcAft>
              <a:buSzPts val="2000"/>
              <a:buChar char="▪"/>
              <a:defRPr sz="2000"/>
            </a:lvl7pPr>
            <a:lvl8pPr marL="3657600" lvl="7" indent="-355600" algn="l">
              <a:lnSpc>
                <a:spcPct val="100000"/>
              </a:lnSpc>
              <a:spcBef>
                <a:spcPts val="400"/>
              </a:spcBef>
              <a:spcAft>
                <a:spcPts val="0"/>
              </a:spcAft>
              <a:buSzPts val="2000"/>
              <a:buChar char="▪"/>
              <a:defRPr sz="2000"/>
            </a:lvl8pPr>
            <a:lvl9pPr marL="4114800" lvl="8" indent="-355600" algn="l">
              <a:lnSpc>
                <a:spcPct val="100000"/>
              </a:lnSpc>
              <a:spcBef>
                <a:spcPts val="400"/>
              </a:spcBef>
              <a:spcAft>
                <a:spcPts val="0"/>
              </a:spcAft>
              <a:buSzPts val="2000"/>
              <a:buChar char="▪"/>
              <a:defRPr sz="2000"/>
            </a:lvl9pPr>
          </a:lstStyle>
          <a:p>
            <a:endParaRPr/>
          </a:p>
        </p:txBody>
      </p:sp>
      <p:sp>
        <p:nvSpPr>
          <p:cNvPr id="90" name="Google Shape;90;p1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240"/>
              </a:spcBef>
              <a:spcAft>
                <a:spcPts val="0"/>
              </a:spcAft>
              <a:buSzPts val="96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91" name="Google Shape;91;p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93" name="Google Shape;93;p1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a:p>
        </p:txBody>
      </p:sp>
      <p:sp>
        <p:nvSpPr>
          <p:cNvPr id="98" name="Google Shape;98;p1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heme" Target="../theme/theme3.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grpSp>
      </p:grpSp>
      <p:sp>
        <p:nvSpPr>
          <p:cNvPr id="24" name="Google Shape;24;p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25" name="Google Shape;25;p1"/>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27" name="Google Shape;27;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28" name="Google Shape;28;p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
        <p:nvSpPr>
          <p:cNvPr id="36" name="Google Shape;36;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7" name="Google Shape;37;p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sz="1400">
              <a:latin typeface="Arial"/>
              <a:ea typeface="Arial"/>
              <a:cs typeface="Arial"/>
              <a:sym typeface="Arial"/>
            </a:endParaRPr>
          </a:p>
        </p:txBody>
      </p:sp>
      <p:grpSp>
        <p:nvGrpSpPr>
          <p:cNvPr id="38" name="Google Shape;38;p3"/>
          <p:cNvGrpSpPr/>
          <p:nvPr/>
        </p:nvGrpSpPr>
        <p:grpSpPr>
          <a:xfrm>
            <a:off x="0" y="0"/>
            <a:ext cx="9144000" cy="546100"/>
            <a:chOff x="0" y="0"/>
            <a:chExt cx="5760" cy="344"/>
          </a:xfrm>
        </p:grpSpPr>
        <p:sp>
          <p:nvSpPr>
            <p:cNvPr id="39" name="Google Shape;39;p3"/>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40" name="Google Shape;40;p3"/>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41" name="Google Shape;41;p3"/>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42" name="Google Shape;42;p3"/>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43" name="Google Shape;43;p3"/>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44" name="Google Shape;44;p3"/>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45" name="Google Shape;45;p3"/>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46" name="Google Shape;46;p3"/>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47" name="Google Shape;47;p3"/>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grpSp>
      <p:sp>
        <p:nvSpPr>
          <p:cNvPr id="48" name="Google Shape;48;p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49" name="Google Shape;49;p3"/>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0" name="Google Shape;50;p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1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123" name="Google Shape;123;p1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sz="1400">
              <a:solidFill>
                <a:srgbClr val="000000"/>
              </a:solidFill>
              <a:latin typeface="Arial"/>
              <a:ea typeface="Arial"/>
              <a:cs typeface="Arial"/>
              <a:sym typeface="Arial"/>
            </a:endParaRPr>
          </a:p>
        </p:txBody>
      </p:sp>
      <p:grpSp>
        <p:nvGrpSpPr>
          <p:cNvPr id="124" name="Google Shape;124;p15"/>
          <p:cNvGrpSpPr/>
          <p:nvPr/>
        </p:nvGrpSpPr>
        <p:grpSpPr>
          <a:xfrm>
            <a:off x="0" y="0"/>
            <a:ext cx="9144000" cy="546100"/>
            <a:chOff x="0" y="0"/>
            <a:chExt cx="5760" cy="344"/>
          </a:xfrm>
        </p:grpSpPr>
        <p:sp>
          <p:nvSpPr>
            <p:cNvPr id="125" name="Google Shape;125;p15"/>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26" name="Google Shape;126;p15"/>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27" name="Google Shape;127;p15"/>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28" name="Google Shape;128;p15"/>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29" name="Google Shape;129;p15"/>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30" name="Google Shape;130;p15"/>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31" name="Google Shape;131;p15"/>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32" name="Google Shape;132;p15"/>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33" name="Google Shape;133;p15"/>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sp>
        <p:nvSpPr>
          <p:cNvPr id="134" name="Google Shape;134;p1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135" name="Google Shape;135;p15"/>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36" name="Google Shape;136;p1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7"/>
        <p:cNvGrpSpPr/>
        <p:nvPr/>
      </p:nvGrpSpPr>
      <p:grpSpPr>
        <a:xfrm>
          <a:off x="0" y="0"/>
          <a:ext cx="0" cy="0"/>
          <a:chOff x="0" y="0"/>
          <a:chExt cx="0" cy="0"/>
        </a:xfrm>
      </p:grpSpPr>
      <p:grpSp>
        <p:nvGrpSpPr>
          <p:cNvPr id="318" name="Google Shape;318;p40"/>
          <p:cNvGrpSpPr/>
          <p:nvPr/>
        </p:nvGrpSpPr>
        <p:grpSpPr>
          <a:xfrm>
            <a:off x="0" y="0"/>
            <a:ext cx="9144000" cy="6858000"/>
            <a:chOff x="0" y="0"/>
            <a:chExt cx="5760" cy="4320"/>
          </a:xfrm>
        </p:grpSpPr>
        <p:sp>
          <p:nvSpPr>
            <p:cNvPr id="319" name="Google Shape;319;p40"/>
            <p:cNvSpPr txBox="1"/>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20" name="Google Shape;320;p40"/>
            <p:cNvSpPr txBox="1"/>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grpSp>
          <p:nvGrpSpPr>
            <p:cNvPr id="321" name="Google Shape;321;p40"/>
            <p:cNvGrpSpPr/>
            <p:nvPr/>
          </p:nvGrpSpPr>
          <p:grpSpPr>
            <a:xfrm>
              <a:off x="0" y="672"/>
              <a:ext cx="1806" cy="1989"/>
              <a:chOff x="0" y="672"/>
              <a:chExt cx="1806" cy="1989"/>
            </a:xfrm>
          </p:grpSpPr>
          <p:sp>
            <p:nvSpPr>
              <p:cNvPr id="322" name="Google Shape;322;p40"/>
              <p:cNvSpPr txBox="1"/>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23" name="Google Shape;323;p40"/>
              <p:cNvSpPr txBox="1"/>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24" name="Google Shape;324;p40"/>
              <p:cNvSpPr txBox="1"/>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25" name="Google Shape;325;p40"/>
              <p:cNvSpPr txBox="1"/>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26" name="Google Shape;326;p40"/>
              <p:cNvSpPr txBox="1"/>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27" name="Google Shape;327;p40"/>
              <p:cNvSpPr txBox="1"/>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28" name="Google Shape;328;p40"/>
              <p:cNvSpPr txBox="1"/>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29" name="Google Shape;329;p40"/>
              <p:cNvSpPr txBox="1"/>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30" name="Google Shape;330;p40"/>
              <p:cNvSpPr txBox="1"/>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31" name="Google Shape;331;p40"/>
              <p:cNvSpPr txBox="1"/>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grpSp>
      </p:grpSp>
      <p:sp>
        <p:nvSpPr>
          <p:cNvPr id="332" name="Google Shape;332;p4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333" name="Google Shape;333;p40"/>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334" name="Google Shape;334;p40"/>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35" name="Google Shape;335;p4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36" name="Google Shape;336;p4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
        <p:cNvGrpSpPr/>
        <p:nvPr/>
      </p:nvGrpSpPr>
      <p:grpSpPr>
        <a:xfrm>
          <a:off x="0" y="0"/>
          <a:ext cx="0" cy="0"/>
          <a:chOff x="0" y="0"/>
          <a:chExt cx="0" cy="0"/>
        </a:xfrm>
      </p:grpSpPr>
      <p:sp>
        <p:nvSpPr>
          <p:cNvPr id="344" name="Google Shape;344;p4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45" name="Google Shape;345;p4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Clr>
                <a:srgbClr val="000000"/>
              </a:buClr>
              <a:buSzPts val="1200"/>
              <a:buFont typeface="Arial Black"/>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pt-BR"/>
              <a:t>‹nº›</a:t>
            </a:fld>
            <a:endParaRPr sz="1400">
              <a:latin typeface="Arial"/>
              <a:ea typeface="Arial"/>
              <a:cs typeface="Arial"/>
              <a:sym typeface="Arial"/>
            </a:endParaRPr>
          </a:p>
        </p:txBody>
      </p:sp>
      <p:grpSp>
        <p:nvGrpSpPr>
          <p:cNvPr id="346" name="Google Shape;346;p42"/>
          <p:cNvGrpSpPr/>
          <p:nvPr/>
        </p:nvGrpSpPr>
        <p:grpSpPr>
          <a:xfrm>
            <a:off x="0" y="0"/>
            <a:ext cx="9144000" cy="546100"/>
            <a:chOff x="0" y="0"/>
            <a:chExt cx="5760" cy="344"/>
          </a:xfrm>
        </p:grpSpPr>
        <p:sp>
          <p:nvSpPr>
            <p:cNvPr id="347" name="Google Shape;347;p42"/>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48" name="Google Shape;348;p42"/>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49" name="Google Shape;349;p42"/>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50" name="Google Shape;350;p42"/>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51" name="Google Shape;351;p42"/>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52" name="Google Shape;352;p42"/>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53" name="Google Shape;353;p42"/>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54" name="Google Shape;354;p42"/>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sp>
          <p:nvSpPr>
            <p:cNvPr id="355" name="Google Shape;355;p42"/>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grpSp>
      <p:sp>
        <p:nvSpPr>
          <p:cNvPr id="356" name="Google Shape;356;p4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357" name="Google Shape;357;p42"/>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358" name="Google Shape;358;p4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19.jp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4.jp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8.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hyperlink" Target="https://br.sputniknews.com/mundo/201703217948428-hackers-resgate-contas-apple/" TargetMode="External"/><Relationship Id="rId3" Type="http://schemas.openxmlformats.org/officeDocument/2006/relationships/image" Target="../media/image2.png"/><Relationship Id="rId7" Type="http://schemas.openxmlformats.org/officeDocument/2006/relationships/image" Target="../media/image9.jpg"/><Relationship Id="rId12" Type="http://schemas.openxmlformats.org/officeDocument/2006/relationships/hyperlink" Target="https://olhardigital.com.br/fique_seguro/noticia/entenda-como-a-hbo-foi-hackeada-e-os-episodios-de-game-of-thrones-vazados/70213" TargetMode="External"/><Relationship Id="rId17" Type="http://schemas.openxmlformats.org/officeDocument/2006/relationships/hyperlink" Target="https://br.sputniknews.com/defesa/201603263931722-hacker-chines-heroi-nacional-f-35/" TargetMode="External"/><Relationship Id="rId2" Type="http://schemas.openxmlformats.org/officeDocument/2006/relationships/notesSlide" Target="../notesSlides/notesSlide7.xml"/><Relationship Id="rId16" Type="http://schemas.openxmlformats.org/officeDocument/2006/relationships/hyperlink" Target="https://tecnoblog.net/184013/ashley-madison-consequencias-vazamento/" TargetMode="Externa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hyperlink" Target="https://itforum365.com.br/seguranca/ransomware-e-principal-cibercrime-em-2017-aponta-europol" TargetMode="External"/><Relationship Id="rId5" Type="http://schemas.openxmlformats.org/officeDocument/2006/relationships/image" Target="../media/image7.png"/><Relationship Id="rId15" Type="http://schemas.openxmlformats.org/officeDocument/2006/relationships/hyperlink" Target="http://zh.clicrbs.com.br/rs/noticias/economia/noticia/2017/01/hackers-roubam-dados-de-clientes-da-xp-investimentos-diz-jornal-9545799.html" TargetMode="External"/><Relationship Id="rId10" Type="http://schemas.openxmlformats.org/officeDocument/2006/relationships/image" Target="../media/image12.jpg"/><Relationship Id="rId4" Type="http://schemas.openxmlformats.org/officeDocument/2006/relationships/image" Target="../media/image6.png"/><Relationship Id="rId9" Type="http://schemas.openxmlformats.org/officeDocument/2006/relationships/image" Target="../media/image11.jpg"/><Relationship Id="rId14" Type="http://schemas.openxmlformats.org/officeDocument/2006/relationships/hyperlink" Target="http://temas.folha.uol.com.br/futuro-digital/seguranca-e-o-mundo-digital/hack-do-seculo-caso-sony-chama-atencao-para-seguranca-de-dados.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tecnoblog.net/184013/ashley-madison-consequencias-vazamento/"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epoca.globo.com/tecnologia/experiencias-digitais/noticia/2017/01/hackers-ameacam-governos-democraticos.html" TargetMode="External"/><Relationship Id="rId5" Type="http://schemas.openxmlformats.org/officeDocument/2006/relationships/hyperlink" Target="http://www1.folha.uol.com.br/mundo/2016/12/1841384-hackers-russos-invadiram-as-eleicoes-dos-eua-em-favor-de-trump.shtml"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4"/>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Arial"/>
              <a:buNone/>
            </a:pPr>
            <a:r>
              <a:rPr lang="pt-BR" sz="3200" b="0" i="0" u="none">
                <a:solidFill>
                  <a:schemeClr val="lt1"/>
                </a:solidFill>
                <a:latin typeface="Arial"/>
                <a:ea typeface="Arial"/>
                <a:cs typeface="Arial"/>
                <a:sym typeface="Arial"/>
              </a:rPr>
              <a:t>Introdução à Computação</a:t>
            </a:r>
            <a:br>
              <a:rPr lang="pt-BR" sz="3200" b="0" i="0" u="none">
                <a:solidFill>
                  <a:schemeClr val="lt1"/>
                </a:solidFill>
                <a:latin typeface="Arial"/>
                <a:ea typeface="Arial"/>
                <a:cs typeface="Arial"/>
                <a:sym typeface="Arial"/>
              </a:rPr>
            </a:br>
            <a:r>
              <a:rPr lang="pt-BR" sz="3200" b="0" i="0" u="none">
                <a:solidFill>
                  <a:schemeClr val="lt1"/>
                </a:solidFill>
                <a:latin typeface="Arial"/>
                <a:ea typeface="Arial"/>
                <a:cs typeface="Arial"/>
                <a:sym typeface="Arial"/>
              </a:rPr>
              <a:t>Segurança</a:t>
            </a:r>
            <a:br>
              <a:rPr lang="pt-BR" sz="3200" b="0" i="0" u="none">
                <a:solidFill>
                  <a:schemeClr val="lt1"/>
                </a:solidFill>
                <a:latin typeface="Arial"/>
                <a:ea typeface="Arial"/>
                <a:cs typeface="Arial"/>
                <a:sym typeface="Arial"/>
              </a:rPr>
            </a:br>
            <a:r>
              <a:rPr lang="pt-BR" sz="3200" b="0" i="0" u="none">
                <a:solidFill>
                  <a:schemeClr val="lt1"/>
                </a:solidFill>
                <a:latin typeface="Arial"/>
                <a:ea typeface="Arial"/>
                <a:cs typeface="Arial"/>
                <a:sym typeface="Arial"/>
              </a:rPr>
              <a:t>60 hrs</a:t>
            </a:r>
            <a:endParaRPr/>
          </a:p>
        </p:txBody>
      </p:sp>
      <p:sp>
        <p:nvSpPr>
          <p:cNvPr id="434" name="Google Shape;434;p54"/>
          <p:cNvSpPr txBox="1">
            <a:spLocks noGrp="1"/>
          </p:cNvSpPr>
          <p:nvPr>
            <p:ph type="subTitle" idx="1"/>
          </p:nvPr>
        </p:nvSpPr>
        <p:spPr>
          <a:xfrm>
            <a:off x="2555875" y="4292600"/>
            <a:ext cx="5921375" cy="4572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1800"/>
              <a:buNone/>
            </a:pPr>
            <a:endParaRPr sz="2400" b="0" i="0" u="none">
              <a:solidFill>
                <a:schemeClr val="dk1"/>
              </a:solidFill>
              <a:latin typeface="Arial"/>
              <a:ea typeface="Arial"/>
              <a:cs typeface="Arial"/>
              <a:sym typeface="Arial"/>
            </a:endParaRPr>
          </a:p>
          <a:p>
            <a:pPr marL="0" lvl="0" indent="0" algn="r" rtl="0">
              <a:lnSpc>
                <a:spcPct val="90000"/>
              </a:lnSpc>
              <a:spcBef>
                <a:spcPts val="480"/>
              </a:spcBef>
              <a:spcAft>
                <a:spcPts val="0"/>
              </a:spcAft>
              <a:buSzPts val="1800"/>
              <a:buNone/>
            </a:pPr>
            <a:r>
              <a:rPr lang="pt-BR" sz="2400" b="0" i="0" u="none">
                <a:solidFill>
                  <a:schemeClr val="dk1"/>
                </a:solidFill>
                <a:latin typeface="Arial"/>
                <a:ea typeface="Arial"/>
                <a:cs typeface="Arial"/>
                <a:sym typeface="Arial"/>
              </a:rPr>
              <a:t>Prof MSc Wellington</a:t>
            </a:r>
            <a:endParaRPr/>
          </a:p>
          <a:p>
            <a:pPr marL="0" lvl="0" indent="0" algn="r" rtl="0">
              <a:lnSpc>
                <a:spcPct val="90000"/>
              </a:lnSpc>
              <a:spcBef>
                <a:spcPts val="480"/>
              </a:spcBef>
              <a:spcAft>
                <a:spcPts val="0"/>
              </a:spcAft>
              <a:buSzPts val="1800"/>
              <a:buNone/>
            </a:pPr>
            <a:r>
              <a:rPr lang="pt-BR" sz="2400" b="0" i="0" u="none">
                <a:solidFill>
                  <a:schemeClr val="dk1"/>
                </a:solidFill>
                <a:latin typeface="Arial"/>
                <a:ea typeface="Arial"/>
                <a:cs typeface="Arial"/>
                <a:sym typeface="Arial"/>
              </a:rPr>
              <a:t>Jose.wellington@ceub.edu.br</a:t>
            </a:r>
            <a:endParaRPr/>
          </a:p>
        </p:txBody>
      </p:sp>
      <p:sp>
        <p:nvSpPr>
          <p:cNvPr id="435" name="Google Shape;435;p5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pt-BR" sz="1200" b="0" i="0" u="none" strike="noStrike" cap="none">
                <a:solidFill>
                  <a:srgbClr val="000000"/>
                </a:solidFill>
                <a:latin typeface="Arial Black"/>
                <a:ea typeface="Arial Black"/>
                <a:cs typeface="Arial Black"/>
                <a:sym typeface="Arial Black"/>
              </a:rPr>
              <a:t>1</a:t>
            </a:fld>
            <a:endParaRPr sz="1400" b="0" i="0" u="none" strike="noStrike" cap="none">
              <a:solidFill>
                <a:srgbClr val="000000"/>
              </a:solidFill>
              <a:latin typeface="Arial"/>
              <a:ea typeface="Arial"/>
              <a:cs typeface="Arial"/>
              <a:sym typeface="Arial"/>
            </a:endParaRPr>
          </a:p>
        </p:txBody>
      </p:sp>
      <p:pic>
        <p:nvPicPr>
          <p:cNvPr id="436" name="Google Shape;436;p54"/>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437" name="Google Shape;437;p5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438" name="Google Shape;438;p5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1</a:t>
            </a:fld>
            <a:endParaRPr>
              <a:solidFill>
                <a:srgbClr val="000000"/>
              </a:solidFill>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9"/>
          <p:cNvSpPr txBox="1">
            <a:spLocks noGrp="1"/>
          </p:cNvSpPr>
          <p:nvPr>
            <p:ph type="ctrTitle"/>
          </p:nvPr>
        </p:nvSpPr>
        <p:spPr>
          <a:xfrm>
            <a:off x="2655887" y="1800532"/>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None/>
            </a:pPr>
            <a:r>
              <a:rPr lang="pt-BR" sz="3200">
                <a:solidFill>
                  <a:schemeClr val="lt1"/>
                </a:solidFill>
              </a:rPr>
              <a:t/>
            </a:r>
            <a:br>
              <a:rPr lang="pt-BR" sz="3200">
                <a:solidFill>
                  <a:schemeClr val="lt1"/>
                </a:solidFill>
              </a:rPr>
            </a:br>
            <a:r>
              <a:rPr lang="pt-BR" sz="3200">
                <a:solidFill>
                  <a:schemeClr val="lt1"/>
                </a:solidFill>
              </a:rPr>
              <a:t>Ameaças e ataques</a:t>
            </a:r>
            <a:br>
              <a:rPr lang="pt-BR" sz="3200">
                <a:solidFill>
                  <a:schemeClr val="lt1"/>
                </a:solidFill>
              </a:rPr>
            </a:br>
            <a:r>
              <a:rPr lang="pt-BR" sz="3200">
                <a:solidFill>
                  <a:schemeClr val="lt1"/>
                </a:solidFill>
              </a:rPr>
              <a:t> </a:t>
            </a:r>
            <a:endParaRPr/>
          </a:p>
        </p:txBody>
      </p:sp>
      <p:sp>
        <p:nvSpPr>
          <p:cNvPr id="583" name="Google Shape;583;p6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pt-BR" sz="1200" b="0" i="0" u="none" strike="noStrike" cap="none">
                <a:solidFill>
                  <a:srgbClr val="000000"/>
                </a:solidFill>
                <a:latin typeface="Arial Black"/>
                <a:ea typeface="Arial Black"/>
                <a:cs typeface="Arial Black"/>
                <a:sym typeface="Arial Black"/>
              </a:rPr>
              <a:t>10</a:t>
            </a:fld>
            <a:endParaRPr sz="1400" b="0" i="0" u="none" strike="noStrike" cap="none">
              <a:solidFill>
                <a:srgbClr val="000000"/>
              </a:solidFill>
              <a:latin typeface="Arial"/>
              <a:ea typeface="Arial"/>
              <a:cs typeface="Arial"/>
              <a:sym typeface="Arial"/>
            </a:endParaRPr>
          </a:p>
        </p:txBody>
      </p:sp>
      <p:pic>
        <p:nvPicPr>
          <p:cNvPr id="584" name="Google Shape;584;p69"/>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585" name="Google Shape;585;p6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586" name="Google Shape;586;p6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10</a:t>
            </a:fld>
            <a:endParaRPr>
              <a:solidFill>
                <a:srgbClr val="000000"/>
              </a:solidFill>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71"/>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602" name="Google Shape;602;p7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t>Aula 07 - Segurança</a:t>
            </a:r>
            <a:endParaRPr/>
          </a:p>
        </p:txBody>
      </p:sp>
      <p:sp>
        <p:nvSpPr>
          <p:cNvPr id="603" name="Google Shape;603;p71"/>
          <p:cNvSpPr/>
          <p:nvPr/>
        </p:nvSpPr>
        <p:spPr>
          <a:xfrm>
            <a:off x="175394" y="508000"/>
            <a:ext cx="314101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Ameaças e ataques</a:t>
            </a:r>
            <a:endParaRPr sz="2400" b="1" i="0" u="none" strike="noStrike" cap="none">
              <a:solidFill>
                <a:schemeClr val="dk1"/>
              </a:solidFill>
              <a:latin typeface="Calibri"/>
              <a:ea typeface="Calibri"/>
              <a:cs typeface="Calibri"/>
              <a:sym typeface="Calibri"/>
            </a:endParaRPr>
          </a:p>
        </p:txBody>
      </p:sp>
      <p:sp>
        <p:nvSpPr>
          <p:cNvPr id="604" name="Google Shape;604;p7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pt-BR"/>
              <a:t>11</a:t>
            </a:fld>
            <a:endParaRPr/>
          </a:p>
        </p:txBody>
      </p:sp>
      <p:sp>
        <p:nvSpPr>
          <p:cNvPr id="605" name="Google Shape;605;p71"/>
          <p:cNvSpPr/>
          <p:nvPr/>
        </p:nvSpPr>
        <p:spPr>
          <a:xfrm>
            <a:off x="256143" y="1462375"/>
            <a:ext cx="4572000" cy="492442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00000"/>
              </a:lnSpc>
              <a:spcBef>
                <a:spcPts val="0"/>
              </a:spcBef>
              <a:spcAft>
                <a:spcPts val="0"/>
              </a:spcAft>
              <a:buClr>
                <a:srgbClr val="000000"/>
              </a:buClr>
              <a:buSzPts val="2000"/>
              <a:buFont typeface="Arial"/>
              <a:buChar char="•"/>
            </a:pPr>
            <a:r>
              <a:rPr lang="pt-BR" sz="2000" b="0" i="0" u="none" strike="noStrike" cap="none">
                <a:solidFill>
                  <a:srgbClr val="FF0000"/>
                </a:solidFill>
                <a:latin typeface="Arial"/>
                <a:ea typeface="Arial"/>
                <a:cs typeface="Arial"/>
                <a:sym typeface="Arial"/>
              </a:rPr>
              <a:t>Vulnerabilidades</a:t>
            </a:r>
            <a:r>
              <a:rPr lang="pt-BR" sz="2000" b="0" i="0" u="none" strike="noStrike" cap="none">
                <a:solidFill>
                  <a:srgbClr val="000000"/>
                </a:solidFill>
                <a:latin typeface="Arial"/>
                <a:ea typeface="Arial"/>
                <a:cs typeface="Arial"/>
                <a:sym typeface="Arial"/>
              </a:rPr>
              <a:t> são falhas introduzidas, acidentalmente ou  intencionalmente, durante o  processo de desenvolvimento, configuração, operação e manutenção do sistema;</a:t>
            </a:r>
            <a:endParaRPr/>
          </a:p>
          <a:p>
            <a:pPr marL="285750" marR="0" lvl="0" indent="-15875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2000"/>
              <a:buFont typeface="Arial"/>
              <a:buChar char="•"/>
            </a:pPr>
            <a:r>
              <a:rPr lang="pt-BR" sz="2000" b="0" i="0" u="none" strike="noStrike" cap="none">
                <a:solidFill>
                  <a:srgbClr val="FF0000"/>
                </a:solidFill>
                <a:latin typeface="Arial"/>
                <a:ea typeface="Arial"/>
                <a:cs typeface="Arial"/>
                <a:sym typeface="Arial"/>
              </a:rPr>
              <a:t>Ataques</a:t>
            </a:r>
            <a:r>
              <a:rPr lang="pt-BR" sz="2000" b="0" i="0" u="none" strike="noStrike" cap="none">
                <a:solidFill>
                  <a:srgbClr val="000000"/>
                </a:solidFill>
                <a:latin typeface="Arial"/>
                <a:ea typeface="Arial"/>
                <a:cs typeface="Arial"/>
                <a:sym typeface="Arial"/>
              </a:rPr>
              <a:t> são ações que exploram vulnerabilidades, podendo comprometer ou não as propriedades de segurança do sistema;</a:t>
            </a:r>
            <a:endParaRPr/>
          </a:p>
          <a:p>
            <a:pPr marL="285750" marR="0" lvl="0" indent="-158750" algn="just"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2000"/>
              <a:buFont typeface="Arial"/>
              <a:buChar char="•"/>
            </a:pPr>
            <a:r>
              <a:rPr lang="pt-BR" sz="2000" b="0" i="0" u="none" strike="noStrike" cap="none">
                <a:solidFill>
                  <a:srgbClr val="FF0000"/>
                </a:solidFill>
                <a:latin typeface="Arial"/>
                <a:ea typeface="Arial"/>
                <a:cs typeface="Arial"/>
                <a:sym typeface="Arial"/>
              </a:rPr>
              <a:t>Intrusão no sistema </a:t>
            </a:r>
            <a:r>
              <a:rPr lang="pt-BR" sz="2000" b="0" i="0" u="none" strike="noStrike" cap="none">
                <a:solidFill>
                  <a:srgbClr val="000000"/>
                </a:solidFill>
                <a:latin typeface="Arial"/>
                <a:ea typeface="Arial"/>
                <a:cs typeface="Arial"/>
                <a:sym typeface="Arial"/>
              </a:rPr>
              <a:t>é o resultado de um ataque bem sucedido.</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606" name="Google Shape;606;p71"/>
          <p:cNvPicPr preferRelativeResize="0"/>
          <p:nvPr/>
        </p:nvPicPr>
        <p:blipFill rotWithShape="1">
          <a:blip r:embed="rId4">
            <a:alphaModFix/>
          </a:blip>
          <a:srcRect/>
          <a:stretch/>
        </p:blipFill>
        <p:spPr>
          <a:xfrm>
            <a:off x="5231025" y="1890774"/>
            <a:ext cx="3690724" cy="18625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pic>
        <p:nvPicPr>
          <p:cNvPr id="611" name="Google Shape;611;p72"/>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612" name="Google Shape;612;p7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t>Aula 07 - Segurança</a:t>
            </a:r>
            <a:endParaRPr/>
          </a:p>
        </p:txBody>
      </p:sp>
      <p:sp>
        <p:nvSpPr>
          <p:cNvPr id="613" name="Google Shape;613;p72"/>
          <p:cNvSpPr/>
          <p:nvPr/>
        </p:nvSpPr>
        <p:spPr>
          <a:xfrm>
            <a:off x="175394" y="508000"/>
            <a:ext cx="3141011"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Ameaças e ataques</a:t>
            </a:r>
            <a:endParaRPr sz="2400" b="1" i="0" u="none" strike="noStrike" cap="none">
              <a:solidFill>
                <a:schemeClr val="dk1"/>
              </a:solidFill>
              <a:latin typeface="Calibri"/>
              <a:ea typeface="Calibri"/>
              <a:cs typeface="Calibri"/>
              <a:sym typeface="Calibri"/>
            </a:endParaRPr>
          </a:p>
        </p:txBody>
      </p:sp>
      <p:sp>
        <p:nvSpPr>
          <p:cNvPr id="614" name="Google Shape;614;p7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pt-BR"/>
              <a:t>12</a:t>
            </a:fld>
            <a:endParaRPr/>
          </a:p>
        </p:txBody>
      </p:sp>
      <p:sp>
        <p:nvSpPr>
          <p:cNvPr id="615" name="Google Shape;615;p72"/>
          <p:cNvSpPr/>
          <p:nvPr/>
        </p:nvSpPr>
        <p:spPr>
          <a:xfrm>
            <a:off x="175394" y="1150055"/>
            <a:ext cx="211307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400" b="1" i="0" u="none" strike="noStrike" cap="none">
                <a:solidFill>
                  <a:srgbClr val="000000"/>
                </a:solidFill>
                <a:latin typeface="Arial"/>
                <a:ea typeface="Arial"/>
                <a:cs typeface="Arial"/>
                <a:sym typeface="Arial"/>
              </a:rPr>
              <a:t>Ataques de Segurança</a:t>
            </a:r>
            <a:endParaRPr sz="1400" b="1" i="0" u="none" strike="noStrike" cap="none">
              <a:solidFill>
                <a:srgbClr val="000000"/>
              </a:solidFill>
              <a:latin typeface="Arial"/>
              <a:ea typeface="Arial"/>
              <a:cs typeface="Arial"/>
              <a:sym typeface="Arial"/>
            </a:endParaRPr>
          </a:p>
        </p:txBody>
      </p:sp>
      <p:pic>
        <p:nvPicPr>
          <p:cNvPr id="616" name="Google Shape;616;p72"/>
          <p:cNvPicPr preferRelativeResize="0"/>
          <p:nvPr/>
        </p:nvPicPr>
        <p:blipFill rotWithShape="1">
          <a:blip r:embed="rId4">
            <a:alphaModFix/>
          </a:blip>
          <a:srcRect/>
          <a:stretch/>
        </p:blipFill>
        <p:spPr>
          <a:xfrm>
            <a:off x="368560" y="1576668"/>
            <a:ext cx="8211619" cy="46438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73"/>
          <p:cNvSpPr txBox="1">
            <a:spLocks noGrp="1"/>
          </p:cNvSpPr>
          <p:nvPr>
            <p:ph type="ctrTitle"/>
          </p:nvPr>
        </p:nvSpPr>
        <p:spPr>
          <a:xfrm>
            <a:off x="2655887" y="1800532"/>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None/>
            </a:pPr>
            <a:r>
              <a:rPr lang="pt-BR" sz="3200">
                <a:solidFill>
                  <a:schemeClr val="lt1"/>
                </a:solidFill>
              </a:rPr>
              <a:t/>
            </a:r>
            <a:br>
              <a:rPr lang="pt-BR" sz="3200">
                <a:solidFill>
                  <a:schemeClr val="lt1"/>
                </a:solidFill>
              </a:rPr>
            </a:br>
            <a:r>
              <a:rPr lang="pt-BR" sz="3200">
                <a:solidFill>
                  <a:schemeClr val="lt1"/>
                </a:solidFill>
              </a:rPr>
              <a:t> Exemplos de Ameaças e ataques</a:t>
            </a:r>
            <a:br>
              <a:rPr lang="pt-BR" sz="3200">
                <a:solidFill>
                  <a:schemeClr val="lt1"/>
                </a:solidFill>
              </a:rPr>
            </a:br>
            <a:endParaRPr/>
          </a:p>
        </p:txBody>
      </p:sp>
      <p:sp>
        <p:nvSpPr>
          <p:cNvPr id="622" name="Google Shape;622;p7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pt-BR" sz="1200" b="0" i="0" u="none" strike="noStrike" cap="none">
                <a:solidFill>
                  <a:srgbClr val="000000"/>
                </a:solidFill>
                <a:latin typeface="Arial Black"/>
                <a:ea typeface="Arial Black"/>
                <a:cs typeface="Arial Black"/>
                <a:sym typeface="Arial Black"/>
              </a:rPr>
              <a:t>13</a:t>
            </a:fld>
            <a:endParaRPr sz="1400" b="0" i="0" u="none" strike="noStrike" cap="none">
              <a:solidFill>
                <a:srgbClr val="000000"/>
              </a:solidFill>
              <a:latin typeface="Arial"/>
              <a:ea typeface="Arial"/>
              <a:cs typeface="Arial"/>
              <a:sym typeface="Arial"/>
            </a:endParaRPr>
          </a:p>
        </p:txBody>
      </p:sp>
      <p:pic>
        <p:nvPicPr>
          <p:cNvPr id="623" name="Google Shape;623;p73"/>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624" name="Google Shape;624;p7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25" name="Google Shape;625;p7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13</a:t>
            </a:fld>
            <a:endParaRPr>
              <a:solidFill>
                <a:srgbClr val="000000"/>
              </a:solidFill>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Google Shape;648;p76"/>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649" name="Google Shape;649;p7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50" name="Google Shape;650;p76"/>
          <p:cNvSpPr/>
          <p:nvPr/>
        </p:nvSpPr>
        <p:spPr>
          <a:xfrm>
            <a:off x="175394" y="508000"/>
            <a:ext cx="7876785" cy="8925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Exemplos de Ameaças e ataques</a:t>
            </a:r>
            <a:endParaRPr/>
          </a:p>
          <a:p>
            <a:pPr marL="0" marR="0" lvl="0" indent="0" algn="l" rtl="0">
              <a:lnSpc>
                <a:spcPct val="100000"/>
              </a:lnSpc>
              <a:spcBef>
                <a:spcPts val="0"/>
              </a:spcBef>
              <a:spcAft>
                <a:spcPts val="0"/>
              </a:spcAft>
              <a:buNone/>
            </a:pPr>
            <a:r>
              <a:rPr lang="pt-BR" sz="2400" b="0" i="0" u="none" strike="noStrike" cap="none">
                <a:solidFill>
                  <a:schemeClr val="dk1"/>
                </a:solidFill>
                <a:latin typeface="Calibri"/>
                <a:ea typeface="Calibri"/>
                <a:cs typeface="Calibri"/>
                <a:sym typeface="Calibri"/>
              </a:rPr>
              <a:t>Perfil dos Intrusos</a:t>
            </a:r>
            <a:endParaRPr sz="2400" b="1" i="0" u="none" strike="noStrike" cap="none">
              <a:solidFill>
                <a:srgbClr val="000000"/>
              </a:solidFill>
              <a:latin typeface="Calibri"/>
              <a:ea typeface="Calibri"/>
              <a:cs typeface="Calibri"/>
              <a:sym typeface="Calibri"/>
            </a:endParaRPr>
          </a:p>
        </p:txBody>
      </p:sp>
      <p:sp>
        <p:nvSpPr>
          <p:cNvPr id="651" name="Google Shape;651;p7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14</a:t>
            </a:fld>
            <a:endParaRPr>
              <a:solidFill>
                <a:srgbClr val="000000"/>
              </a:solidFill>
            </a:endParaRPr>
          </a:p>
        </p:txBody>
      </p:sp>
      <p:sp>
        <p:nvSpPr>
          <p:cNvPr id="652" name="Google Shape;652;p76"/>
          <p:cNvSpPr/>
          <p:nvPr/>
        </p:nvSpPr>
        <p:spPr>
          <a:xfrm>
            <a:off x="175394" y="1469985"/>
            <a:ext cx="5556666" cy="4708981"/>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pt-BR" sz="2000" b="0" i="0" u="none" strike="noStrike" cap="none" dirty="0">
                <a:solidFill>
                  <a:srgbClr val="000000"/>
                </a:solidFill>
                <a:latin typeface="Arial"/>
                <a:ea typeface="Arial"/>
                <a:cs typeface="Arial"/>
                <a:sym typeface="Arial"/>
              </a:rPr>
              <a:t>Um </a:t>
            </a:r>
            <a:r>
              <a:rPr lang="pt-BR" sz="2000" b="1" i="0" u="none" strike="noStrike" cap="none" dirty="0">
                <a:solidFill>
                  <a:srgbClr val="000000"/>
                </a:solidFill>
                <a:latin typeface="Arial"/>
                <a:ea typeface="Arial"/>
                <a:cs typeface="Arial"/>
                <a:sym typeface="Arial"/>
              </a:rPr>
              <a:t>hacker</a:t>
            </a:r>
            <a:r>
              <a:rPr lang="pt-BR" sz="2000" b="0" i="0" u="none" strike="noStrike" cap="none" dirty="0">
                <a:solidFill>
                  <a:srgbClr val="000000"/>
                </a:solidFill>
                <a:latin typeface="Arial"/>
                <a:ea typeface="Arial"/>
                <a:cs typeface="Arial"/>
                <a:sym typeface="Arial"/>
              </a:rPr>
              <a:t> é aquele indivíduo que possui conhecimentos profundos de informática e fazem uso deles de forma positiva. </a:t>
            </a:r>
            <a:endParaRPr sz="20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None/>
            </a:pPr>
            <a:r>
              <a:rPr lang="pt-BR" sz="2000" b="0" i="0" u="none" strike="noStrike" cap="none" dirty="0">
                <a:solidFill>
                  <a:srgbClr val="000000"/>
                </a:solidFill>
                <a:latin typeface="Arial"/>
                <a:ea typeface="Arial"/>
                <a:cs typeface="Arial"/>
                <a:sym typeface="Arial"/>
              </a:rPr>
              <a:t>Os </a:t>
            </a:r>
            <a:r>
              <a:rPr lang="pt-BR" sz="2000" b="1" i="0" u="none" strike="noStrike" cap="none" dirty="0">
                <a:solidFill>
                  <a:srgbClr val="000000"/>
                </a:solidFill>
                <a:latin typeface="Arial"/>
                <a:ea typeface="Arial"/>
                <a:cs typeface="Arial"/>
                <a:sym typeface="Arial"/>
              </a:rPr>
              <a:t>hackers</a:t>
            </a:r>
            <a:r>
              <a:rPr lang="pt-BR" sz="2000" b="0" i="0" u="none" strike="noStrike" cap="none" dirty="0">
                <a:solidFill>
                  <a:srgbClr val="000000"/>
                </a:solidFill>
                <a:latin typeface="Arial"/>
                <a:ea typeface="Arial"/>
                <a:cs typeface="Arial"/>
                <a:sym typeface="Arial"/>
              </a:rPr>
              <a:t> dedicam boa parte do seu tempo a conhecer e modificar softwares, hardwares e redes de computadores. </a:t>
            </a:r>
            <a:endParaRPr sz="20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None/>
            </a:pPr>
            <a:r>
              <a:rPr lang="pt-BR" sz="2000" b="1" i="0" u="none" strike="noStrike" cap="none" dirty="0">
                <a:solidFill>
                  <a:srgbClr val="000000"/>
                </a:solidFill>
                <a:latin typeface="Arial"/>
                <a:ea typeface="Arial"/>
                <a:cs typeface="Arial"/>
                <a:sym typeface="Arial"/>
              </a:rPr>
              <a:t>Seus conhecimentos </a:t>
            </a:r>
            <a:r>
              <a:rPr lang="pt-BR" sz="2000" b="0" i="0" u="none" strike="noStrike" cap="none" dirty="0">
                <a:solidFill>
                  <a:srgbClr val="000000"/>
                </a:solidFill>
                <a:latin typeface="Arial"/>
                <a:ea typeface="Arial"/>
                <a:cs typeface="Arial"/>
                <a:sym typeface="Arial"/>
              </a:rPr>
              <a:t>são utilizados para obter soluções de segurança, além de desenvolver novas funcionalidades no mundo da computação.</a:t>
            </a:r>
            <a:endParaRPr dirty="0"/>
          </a:p>
        </p:txBody>
      </p:sp>
      <p:pic>
        <p:nvPicPr>
          <p:cNvPr id="653" name="Google Shape;653;p76"/>
          <p:cNvPicPr preferRelativeResize="0"/>
          <p:nvPr/>
        </p:nvPicPr>
        <p:blipFill rotWithShape="1">
          <a:blip r:embed="rId4">
            <a:alphaModFix/>
          </a:blip>
          <a:srcRect/>
          <a:stretch/>
        </p:blipFill>
        <p:spPr>
          <a:xfrm>
            <a:off x="5949570" y="1400552"/>
            <a:ext cx="3064633" cy="1717379"/>
          </a:xfrm>
          <a:prstGeom prst="rect">
            <a:avLst/>
          </a:prstGeom>
          <a:noFill/>
          <a:ln>
            <a:noFill/>
          </a:ln>
        </p:spPr>
      </p:pic>
      <p:pic>
        <p:nvPicPr>
          <p:cNvPr id="654" name="Google Shape;654;p76"/>
          <p:cNvPicPr preferRelativeResize="0"/>
          <p:nvPr/>
        </p:nvPicPr>
        <p:blipFill rotWithShape="1">
          <a:blip r:embed="rId5">
            <a:alphaModFix/>
          </a:blip>
          <a:srcRect/>
          <a:stretch/>
        </p:blipFill>
        <p:spPr>
          <a:xfrm>
            <a:off x="6257285" y="3392783"/>
            <a:ext cx="2143125" cy="227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7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660" name="Google Shape;660;p7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61" name="Google Shape;661;p77"/>
          <p:cNvSpPr/>
          <p:nvPr/>
        </p:nvSpPr>
        <p:spPr>
          <a:xfrm>
            <a:off x="175394" y="508000"/>
            <a:ext cx="7876785" cy="8925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Exemplos de Ameaças e ataques</a:t>
            </a:r>
            <a:endParaRPr/>
          </a:p>
          <a:p>
            <a:pPr marL="0" marR="0" lvl="0" indent="0" algn="l" rtl="0">
              <a:lnSpc>
                <a:spcPct val="100000"/>
              </a:lnSpc>
              <a:spcBef>
                <a:spcPts val="0"/>
              </a:spcBef>
              <a:spcAft>
                <a:spcPts val="0"/>
              </a:spcAft>
              <a:buNone/>
            </a:pPr>
            <a:r>
              <a:rPr lang="pt-BR" sz="2400" b="0" i="0" u="none" strike="noStrike" cap="none">
                <a:solidFill>
                  <a:schemeClr val="dk1"/>
                </a:solidFill>
                <a:latin typeface="Calibri"/>
                <a:ea typeface="Calibri"/>
                <a:cs typeface="Calibri"/>
                <a:sym typeface="Calibri"/>
              </a:rPr>
              <a:t>Perfil dos Intrusos</a:t>
            </a:r>
            <a:endParaRPr sz="2400" b="1" i="0" u="none" strike="noStrike" cap="none">
              <a:solidFill>
                <a:srgbClr val="000000"/>
              </a:solidFill>
              <a:latin typeface="Calibri"/>
              <a:ea typeface="Calibri"/>
              <a:cs typeface="Calibri"/>
              <a:sym typeface="Calibri"/>
            </a:endParaRPr>
          </a:p>
        </p:txBody>
      </p:sp>
      <p:sp>
        <p:nvSpPr>
          <p:cNvPr id="662" name="Google Shape;662;p7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15</a:t>
            </a:fld>
            <a:endParaRPr>
              <a:solidFill>
                <a:srgbClr val="000000"/>
              </a:solidFill>
            </a:endParaRPr>
          </a:p>
        </p:txBody>
      </p:sp>
      <p:sp>
        <p:nvSpPr>
          <p:cNvPr id="663" name="Google Shape;663;p77"/>
          <p:cNvSpPr/>
          <p:nvPr/>
        </p:nvSpPr>
        <p:spPr>
          <a:xfrm>
            <a:off x="175394" y="1469985"/>
            <a:ext cx="5665848" cy="4247317"/>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pt-BR" sz="2000" b="1" i="0" u="none" strike="noStrike" cap="none" dirty="0">
                <a:solidFill>
                  <a:srgbClr val="000000"/>
                </a:solidFill>
                <a:latin typeface="Arial"/>
                <a:ea typeface="Arial"/>
                <a:cs typeface="Arial"/>
                <a:sym typeface="Arial"/>
              </a:rPr>
              <a:t>Crackers </a:t>
            </a:r>
            <a:endParaRPr dirty="0"/>
          </a:p>
          <a:p>
            <a:pPr marL="0" marR="0" lvl="0" indent="0" algn="just" rtl="0">
              <a:lnSpc>
                <a:spcPct val="15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None/>
            </a:pPr>
            <a:r>
              <a:rPr lang="pt-BR" sz="2000" b="0" i="0" u="none" strike="noStrike" cap="none" dirty="0">
                <a:solidFill>
                  <a:srgbClr val="000000"/>
                </a:solidFill>
                <a:latin typeface="Arial"/>
                <a:ea typeface="Arial"/>
                <a:cs typeface="Arial"/>
                <a:sym typeface="Arial"/>
              </a:rPr>
              <a:t>Quanto aos crackers, eles utilizam seus grandes conhecimentos em informática de forma </a:t>
            </a:r>
            <a:r>
              <a:rPr lang="pt-BR" sz="2000" b="1" i="0" u="none" strike="noStrike" cap="none" dirty="0">
                <a:solidFill>
                  <a:srgbClr val="000000"/>
                </a:solidFill>
                <a:latin typeface="Arial"/>
                <a:ea typeface="Arial"/>
                <a:cs typeface="Arial"/>
                <a:sym typeface="Arial"/>
              </a:rPr>
              <a:t>menos honesta</a:t>
            </a:r>
            <a:r>
              <a:rPr lang="pt-BR" sz="2000" b="0" i="0" u="none" strike="noStrike" cap="none" dirty="0">
                <a:solidFill>
                  <a:srgbClr val="000000"/>
                </a:solidFill>
                <a:latin typeface="Arial"/>
                <a:ea typeface="Arial"/>
                <a:cs typeface="Arial"/>
                <a:sym typeface="Arial"/>
              </a:rPr>
              <a:t>: quebrando (</a:t>
            </a:r>
            <a:r>
              <a:rPr lang="pt-BR" sz="2000" b="1" i="0" u="none" strike="noStrike" cap="none" dirty="0" err="1">
                <a:solidFill>
                  <a:srgbClr val="000000"/>
                </a:solidFill>
                <a:latin typeface="Arial"/>
                <a:ea typeface="Arial"/>
                <a:cs typeface="Arial"/>
                <a:sym typeface="Arial"/>
              </a:rPr>
              <a:t>cracking</a:t>
            </a:r>
            <a:r>
              <a:rPr lang="pt-BR" sz="2000" b="0" i="0" u="none" strike="noStrike" cap="none" dirty="0">
                <a:solidFill>
                  <a:srgbClr val="000000"/>
                </a:solidFill>
                <a:latin typeface="Arial"/>
                <a:ea typeface="Arial"/>
                <a:cs typeface="Arial"/>
                <a:sym typeface="Arial"/>
              </a:rPr>
              <a:t>) sistemas de segurança de softwares para ter alguma vantagem financeira lá na frente. Esse tipo de atividade é considerado ilegal e, por isso, os crackers são vistos como criminosos..</a:t>
            </a:r>
            <a:endParaRPr dirty="0"/>
          </a:p>
        </p:txBody>
      </p:sp>
      <p:pic>
        <p:nvPicPr>
          <p:cNvPr id="664" name="Google Shape;664;p77"/>
          <p:cNvPicPr preferRelativeResize="0"/>
          <p:nvPr/>
        </p:nvPicPr>
        <p:blipFill rotWithShape="1">
          <a:blip r:embed="rId4">
            <a:alphaModFix/>
          </a:blip>
          <a:srcRect/>
          <a:stretch/>
        </p:blipFill>
        <p:spPr>
          <a:xfrm>
            <a:off x="6209732" y="1731208"/>
            <a:ext cx="2562794" cy="26837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Google Shape;669;p78"/>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670" name="Google Shape;670;p7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71" name="Google Shape;671;p78"/>
          <p:cNvSpPr/>
          <p:nvPr/>
        </p:nvSpPr>
        <p:spPr>
          <a:xfrm>
            <a:off x="175394" y="508000"/>
            <a:ext cx="7876785" cy="8925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Exemplos de Ameaças e ataques</a:t>
            </a:r>
            <a:endParaRPr/>
          </a:p>
          <a:p>
            <a:pPr marL="0" marR="0" lvl="0" indent="0" algn="l" rtl="0">
              <a:lnSpc>
                <a:spcPct val="100000"/>
              </a:lnSpc>
              <a:spcBef>
                <a:spcPts val="0"/>
              </a:spcBef>
              <a:spcAft>
                <a:spcPts val="0"/>
              </a:spcAft>
              <a:buNone/>
            </a:pPr>
            <a:r>
              <a:rPr lang="pt-BR" sz="2400" b="0" i="0" u="none" strike="noStrike" cap="none">
                <a:solidFill>
                  <a:schemeClr val="dk1"/>
                </a:solidFill>
                <a:latin typeface="Calibri"/>
                <a:ea typeface="Calibri"/>
                <a:cs typeface="Calibri"/>
                <a:sym typeface="Calibri"/>
              </a:rPr>
              <a:t>Perfil dos Intrusos</a:t>
            </a:r>
            <a:endParaRPr sz="2400" b="1" i="0" u="none" strike="noStrike" cap="none">
              <a:solidFill>
                <a:srgbClr val="000000"/>
              </a:solidFill>
              <a:latin typeface="Calibri"/>
              <a:ea typeface="Calibri"/>
              <a:cs typeface="Calibri"/>
              <a:sym typeface="Calibri"/>
            </a:endParaRPr>
          </a:p>
        </p:txBody>
      </p:sp>
      <p:sp>
        <p:nvSpPr>
          <p:cNvPr id="672" name="Google Shape;672;p7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16</a:t>
            </a:fld>
            <a:endParaRPr>
              <a:solidFill>
                <a:srgbClr val="000000"/>
              </a:solidFill>
            </a:endParaRPr>
          </a:p>
        </p:txBody>
      </p:sp>
      <p:sp>
        <p:nvSpPr>
          <p:cNvPr id="673" name="Google Shape;673;p78"/>
          <p:cNvSpPr/>
          <p:nvPr/>
        </p:nvSpPr>
        <p:spPr>
          <a:xfrm>
            <a:off x="175394" y="1400552"/>
            <a:ext cx="6211758" cy="5170646"/>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pt-BR" sz="2000" b="1" i="0" u="none" strike="noStrike" cap="none">
                <a:solidFill>
                  <a:srgbClr val="000000"/>
                </a:solidFill>
                <a:latin typeface="Arial"/>
                <a:ea typeface="Arial"/>
                <a:cs typeface="Arial"/>
                <a:sym typeface="Arial"/>
              </a:rPr>
              <a:t>Crackers </a:t>
            </a:r>
            <a:endParaRPr/>
          </a:p>
          <a:p>
            <a:pPr marL="0" marR="0" lvl="0" indent="0" algn="just" rtl="0">
              <a:lnSpc>
                <a:spcPct val="15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1" i="0" u="none" strike="noStrike" cap="none">
                <a:solidFill>
                  <a:srgbClr val="000000"/>
                </a:solidFill>
                <a:latin typeface="Arial"/>
                <a:ea typeface="Arial"/>
                <a:cs typeface="Arial"/>
                <a:sym typeface="Arial"/>
              </a:rPr>
              <a:t>Pichadores digitais</a:t>
            </a:r>
            <a:r>
              <a:rPr lang="pt-BR" sz="1800" b="0" i="0" u="none" strike="noStrike" cap="none">
                <a:solidFill>
                  <a:srgbClr val="000000"/>
                </a:solidFill>
                <a:latin typeface="Arial"/>
                <a:ea typeface="Arial"/>
                <a:cs typeface="Arial"/>
                <a:sym typeface="Arial"/>
              </a:rPr>
              <a:t>: agem principalmente com o objetivo de </a:t>
            </a:r>
            <a:r>
              <a:rPr lang="pt-BR" sz="1800" b="1" i="0" u="none" strike="noStrike" cap="none">
                <a:solidFill>
                  <a:srgbClr val="000000"/>
                </a:solidFill>
                <a:latin typeface="Arial"/>
                <a:ea typeface="Arial"/>
                <a:cs typeface="Arial"/>
                <a:sym typeface="Arial"/>
              </a:rPr>
              <a:t>serem reconhecidos</a:t>
            </a:r>
            <a:r>
              <a:rPr lang="pt-BR" sz="1800" b="0" i="0" u="none" strike="noStrike" cap="none">
                <a:solidFill>
                  <a:srgbClr val="000000"/>
                </a:solidFill>
                <a:latin typeface="Arial"/>
                <a:ea typeface="Arial"/>
                <a:cs typeface="Arial"/>
                <a:sym typeface="Arial"/>
              </a:rPr>
              <a:t>. Desejam tornar-se </a:t>
            </a:r>
            <a:r>
              <a:rPr lang="pt-BR" sz="1800" b="1" i="0" u="none" strike="noStrike" cap="none">
                <a:solidFill>
                  <a:srgbClr val="000000"/>
                </a:solidFill>
                <a:latin typeface="Arial"/>
                <a:ea typeface="Arial"/>
                <a:cs typeface="Arial"/>
                <a:sym typeface="Arial"/>
              </a:rPr>
              <a:t>famosos no universo cyberpunk </a:t>
            </a:r>
            <a:r>
              <a:rPr lang="pt-BR" sz="1800" b="0" i="0" u="none" strike="noStrike" cap="none">
                <a:solidFill>
                  <a:srgbClr val="000000"/>
                </a:solidFill>
                <a:latin typeface="Arial"/>
                <a:ea typeface="Arial"/>
                <a:cs typeface="Arial"/>
                <a:sym typeface="Arial"/>
              </a:rPr>
              <a:t>e, para tanto, alteram páginas da internet, num comportamento muito semelhante aos </a:t>
            </a:r>
            <a:r>
              <a:rPr lang="pt-BR" sz="1800" b="1" i="0" u="none" strike="noStrike" cap="none">
                <a:solidFill>
                  <a:srgbClr val="000000"/>
                </a:solidFill>
                <a:latin typeface="Arial"/>
                <a:ea typeface="Arial"/>
                <a:cs typeface="Arial"/>
                <a:sym typeface="Arial"/>
              </a:rPr>
              <a:t>pichadores de muro</a:t>
            </a:r>
            <a:r>
              <a:rPr lang="pt-BR" sz="1800" b="0" i="0" u="none" strike="noStrike" cap="none">
                <a:solidFill>
                  <a:srgbClr val="000000"/>
                </a:solidFill>
                <a:latin typeface="Arial"/>
                <a:ea typeface="Arial"/>
                <a:cs typeface="Arial"/>
                <a:sym typeface="Arial"/>
              </a:rPr>
              <a:t>, deixando sempre assinados seus pseudônimos. </a:t>
            </a:r>
            <a:endParaRPr sz="18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Alguns deixam mensagens de </a:t>
            </a:r>
            <a:r>
              <a:rPr lang="pt-BR" sz="1800" b="1" i="0" u="none" strike="noStrike" cap="none">
                <a:solidFill>
                  <a:srgbClr val="000000"/>
                </a:solidFill>
                <a:latin typeface="Arial"/>
                <a:ea typeface="Arial"/>
                <a:cs typeface="Arial"/>
                <a:sym typeface="Arial"/>
              </a:rPr>
              <a:t>conteúdo político</a:t>
            </a:r>
            <a:r>
              <a:rPr lang="pt-BR" sz="1800" b="0" i="0" u="none" strike="noStrike" cap="none">
                <a:solidFill>
                  <a:srgbClr val="000000"/>
                </a:solidFill>
                <a:latin typeface="Arial"/>
                <a:ea typeface="Arial"/>
                <a:cs typeface="Arial"/>
                <a:sym typeface="Arial"/>
              </a:rPr>
              <a:t>, o que não deve ser confundido com o ciberterrorismo. </a:t>
            </a:r>
            <a:endParaRPr sz="18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Um dos maiores e mais conhecidos grupos de pichadores digitais é o .</a:t>
            </a:r>
            <a:r>
              <a:rPr lang="pt-BR" sz="1800" b="1" i="0" u="none" strike="noStrike" cap="none">
                <a:solidFill>
                  <a:srgbClr val="000000"/>
                </a:solidFill>
                <a:latin typeface="Arial"/>
                <a:ea typeface="Arial"/>
                <a:cs typeface="Arial"/>
                <a:sym typeface="Arial"/>
              </a:rPr>
              <a:t>Anonymous.</a:t>
            </a:r>
            <a:endParaRPr/>
          </a:p>
        </p:txBody>
      </p:sp>
      <p:pic>
        <p:nvPicPr>
          <p:cNvPr id="674" name="Google Shape;674;p78"/>
          <p:cNvPicPr preferRelativeResize="0"/>
          <p:nvPr/>
        </p:nvPicPr>
        <p:blipFill rotWithShape="1">
          <a:blip r:embed="rId4">
            <a:alphaModFix/>
          </a:blip>
          <a:srcRect/>
          <a:stretch/>
        </p:blipFill>
        <p:spPr>
          <a:xfrm>
            <a:off x="6660107" y="1731208"/>
            <a:ext cx="2112419" cy="22121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7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680" name="Google Shape;680;p7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81" name="Google Shape;681;p79"/>
          <p:cNvSpPr/>
          <p:nvPr/>
        </p:nvSpPr>
        <p:spPr>
          <a:xfrm>
            <a:off x="175394" y="508000"/>
            <a:ext cx="7876785" cy="8925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Exemplos de Ameaças e ataques</a:t>
            </a:r>
            <a:endParaRPr/>
          </a:p>
          <a:p>
            <a:pPr marL="0" marR="0" lvl="0" indent="0" algn="l" rtl="0">
              <a:lnSpc>
                <a:spcPct val="100000"/>
              </a:lnSpc>
              <a:spcBef>
                <a:spcPts val="0"/>
              </a:spcBef>
              <a:spcAft>
                <a:spcPts val="0"/>
              </a:spcAft>
              <a:buNone/>
            </a:pPr>
            <a:r>
              <a:rPr lang="pt-BR" sz="2400" b="0" i="0" u="none" strike="noStrike" cap="none">
                <a:solidFill>
                  <a:schemeClr val="dk1"/>
                </a:solidFill>
                <a:latin typeface="Calibri"/>
                <a:ea typeface="Calibri"/>
                <a:cs typeface="Calibri"/>
                <a:sym typeface="Calibri"/>
              </a:rPr>
              <a:t>Perfil dos Intrusos</a:t>
            </a:r>
            <a:endParaRPr sz="2400" b="1" i="0" u="none" strike="noStrike" cap="none">
              <a:solidFill>
                <a:srgbClr val="000000"/>
              </a:solidFill>
              <a:latin typeface="Calibri"/>
              <a:ea typeface="Calibri"/>
              <a:cs typeface="Calibri"/>
              <a:sym typeface="Calibri"/>
            </a:endParaRPr>
          </a:p>
        </p:txBody>
      </p:sp>
      <p:sp>
        <p:nvSpPr>
          <p:cNvPr id="682" name="Google Shape;682;p7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17</a:t>
            </a:fld>
            <a:endParaRPr>
              <a:solidFill>
                <a:srgbClr val="000000"/>
              </a:solidFill>
            </a:endParaRPr>
          </a:p>
        </p:txBody>
      </p:sp>
      <p:sp>
        <p:nvSpPr>
          <p:cNvPr id="683" name="Google Shape;683;p79"/>
          <p:cNvSpPr/>
          <p:nvPr/>
        </p:nvSpPr>
        <p:spPr>
          <a:xfrm>
            <a:off x="175394" y="1469985"/>
            <a:ext cx="6211758" cy="3924151"/>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pt-BR" sz="2000" b="0" i="0" u="none" strike="noStrike" cap="none">
                <a:solidFill>
                  <a:srgbClr val="000000"/>
                </a:solidFill>
                <a:latin typeface="Arial"/>
                <a:ea typeface="Arial"/>
                <a:cs typeface="Arial"/>
                <a:sym typeface="Arial"/>
              </a:rPr>
              <a:t>Crackers </a:t>
            </a:r>
            <a:endParaRPr/>
          </a:p>
          <a:p>
            <a:pPr marL="0" marR="0" lvl="0" indent="0" algn="just" rtl="0">
              <a:lnSpc>
                <a:spcPct val="15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1" i="0" u="none" strike="noStrike" cap="none">
                <a:solidFill>
                  <a:srgbClr val="000000"/>
                </a:solidFill>
                <a:latin typeface="Arial"/>
                <a:ea typeface="Arial"/>
                <a:cs typeface="Arial"/>
                <a:sym typeface="Arial"/>
              </a:rPr>
              <a:t>Revanchista: funcionário</a:t>
            </a:r>
            <a:r>
              <a:rPr lang="pt-BR" sz="1800" b="0" i="0" u="none" strike="noStrike" cap="none">
                <a:solidFill>
                  <a:srgbClr val="000000"/>
                </a:solidFill>
                <a:latin typeface="Arial"/>
                <a:ea typeface="Arial"/>
                <a:cs typeface="Arial"/>
                <a:sym typeface="Arial"/>
              </a:rPr>
              <a:t> ou </a:t>
            </a:r>
            <a:r>
              <a:rPr lang="pt-BR" sz="1800" b="1" i="0" u="none" strike="noStrike" cap="none">
                <a:solidFill>
                  <a:srgbClr val="000000"/>
                </a:solidFill>
                <a:latin typeface="Arial"/>
                <a:ea typeface="Arial"/>
                <a:cs typeface="Arial"/>
                <a:sym typeface="Arial"/>
              </a:rPr>
              <a:t>ex-funcionário</a:t>
            </a:r>
            <a:r>
              <a:rPr lang="pt-BR" sz="1800" b="0" i="0" u="none" strike="noStrike" cap="none">
                <a:solidFill>
                  <a:srgbClr val="000000"/>
                </a:solidFill>
                <a:latin typeface="Arial"/>
                <a:ea typeface="Arial"/>
                <a:cs typeface="Arial"/>
                <a:sym typeface="Arial"/>
              </a:rPr>
              <a:t> de alguma empresa que, por qualquer motivo, resolve sabotá-la com </a:t>
            </a:r>
            <a:r>
              <a:rPr lang="pt-BR" sz="1800" b="1" i="0" u="none" strike="noStrike" cap="none">
                <a:solidFill>
                  <a:srgbClr val="000000"/>
                </a:solidFill>
                <a:latin typeface="Arial"/>
                <a:ea typeface="Arial"/>
                <a:cs typeface="Arial"/>
                <a:sym typeface="Arial"/>
              </a:rPr>
              <a:t>objetivo claro de vingança. </a:t>
            </a:r>
            <a:endParaRPr sz="1800" b="1"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Geralmente, trabalharam no setor de informática da empresa, o que facilita enormemente seu trabalho, já que </a:t>
            </a:r>
            <a:r>
              <a:rPr lang="pt-BR" sz="1800" b="1" i="0" u="none" strike="noStrike" cap="none">
                <a:solidFill>
                  <a:srgbClr val="000000"/>
                </a:solidFill>
                <a:latin typeface="Arial"/>
                <a:ea typeface="Arial"/>
                <a:cs typeface="Arial"/>
                <a:sym typeface="Arial"/>
              </a:rPr>
              <a:t>estão bem informados das vulnerabilidades do sistema.</a:t>
            </a:r>
            <a:endParaRPr/>
          </a:p>
        </p:txBody>
      </p:sp>
      <p:pic>
        <p:nvPicPr>
          <p:cNvPr id="684" name="Google Shape;684;p79"/>
          <p:cNvPicPr preferRelativeResize="0"/>
          <p:nvPr/>
        </p:nvPicPr>
        <p:blipFill rotWithShape="1">
          <a:blip r:embed="rId4">
            <a:alphaModFix/>
          </a:blip>
          <a:srcRect/>
          <a:stretch/>
        </p:blipFill>
        <p:spPr>
          <a:xfrm>
            <a:off x="6660107" y="1731208"/>
            <a:ext cx="2112419" cy="22121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p80"/>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690" name="Google Shape;690;p8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91" name="Google Shape;691;p80"/>
          <p:cNvSpPr/>
          <p:nvPr/>
        </p:nvSpPr>
        <p:spPr>
          <a:xfrm>
            <a:off x="175394" y="508000"/>
            <a:ext cx="7876785" cy="8925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Exemplos de Ameaças e ataques</a:t>
            </a:r>
            <a:endParaRPr/>
          </a:p>
          <a:p>
            <a:pPr marL="0" marR="0" lvl="0" indent="0" algn="l" rtl="0">
              <a:lnSpc>
                <a:spcPct val="100000"/>
              </a:lnSpc>
              <a:spcBef>
                <a:spcPts val="0"/>
              </a:spcBef>
              <a:spcAft>
                <a:spcPts val="0"/>
              </a:spcAft>
              <a:buNone/>
            </a:pPr>
            <a:r>
              <a:rPr lang="pt-BR" sz="2400" b="0" i="0" u="none" strike="noStrike" cap="none">
                <a:solidFill>
                  <a:schemeClr val="dk1"/>
                </a:solidFill>
                <a:latin typeface="Calibri"/>
                <a:ea typeface="Calibri"/>
                <a:cs typeface="Calibri"/>
                <a:sym typeface="Calibri"/>
              </a:rPr>
              <a:t>Perfil dos Intrusos</a:t>
            </a:r>
            <a:endParaRPr sz="2400" b="1" i="0" u="none" strike="noStrike" cap="none">
              <a:solidFill>
                <a:srgbClr val="000000"/>
              </a:solidFill>
              <a:latin typeface="Calibri"/>
              <a:ea typeface="Calibri"/>
              <a:cs typeface="Calibri"/>
              <a:sym typeface="Calibri"/>
            </a:endParaRPr>
          </a:p>
        </p:txBody>
      </p:sp>
      <p:sp>
        <p:nvSpPr>
          <p:cNvPr id="692" name="Google Shape;692;p8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18</a:t>
            </a:fld>
            <a:endParaRPr>
              <a:solidFill>
                <a:srgbClr val="000000"/>
              </a:solidFill>
            </a:endParaRPr>
          </a:p>
        </p:txBody>
      </p:sp>
      <p:sp>
        <p:nvSpPr>
          <p:cNvPr id="693" name="Google Shape;693;p80"/>
          <p:cNvSpPr/>
          <p:nvPr/>
        </p:nvSpPr>
        <p:spPr>
          <a:xfrm>
            <a:off x="175394" y="1469985"/>
            <a:ext cx="6211758" cy="309315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pt-BR" sz="2000" b="0" i="0" u="none" strike="noStrike" cap="none">
                <a:solidFill>
                  <a:srgbClr val="000000"/>
                </a:solidFill>
                <a:latin typeface="Arial"/>
                <a:ea typeface="Arial"/>
                <a:cs typeface="Arial"/>
                <a:sym typeface="Arial"/>
              </a:rPr>
              <a:t>Crackers </a:t>
            </a:r>
            <a:endParaRPr/>
          </a:p>
          <a:p>
            <a:pPr marL="0" marR="0" lvl="0" indent="0" algn="just" rtl="0">
              <a:lnSpc>
                <a:spcPct val="15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1" i="0" u="none" strike="noStrike" cap="none">
                <a:solidFill>
                  <a:srgbClr val="000000"/>
                </a:solidFill>
                <a:latin typeface="Arial"/>
                <a:ea typeface="Arial"/>
                <a:cs typeface="Arial"/>
                <a:sym typeface="Arial"/>
              </a:rPr>
              <a:t>Vândalos: </a:t>
            </a:r>
            <a:r>
              <a:rPr lang="pt-BR" sz="1800" b="0" i="0" u="none" strike="noStrike" cap="none">
                <a:solidFill>
                  <a:srgbClr val="000000"/>
                </a:solidFill>
                <a:latin typeface="Arial"/>
                <a:ea typeface="Arial"/>
                <a:cs typeface="Arial"/>
                <a:sym typeface="Arial"/>
              </a:rPr>
              <a:t>agem pelo </a:t>
            </a:r>
            <a:r>
              <a:rPr lang="pt-BR" sz="1800" b="1" i="0" u="none" strike="noStrike" cap="none">
                <a:solidFill>
                  <a:srgbClr val="000000"/>
                </a:solidFill>
                <a:latin typeface="Arial"/>
                <a:ea typeface="Arial"/>
                <a:cs typeface="Arial"/>
                <a:sym typeface="Arial"/>
              </a:rPr>
              <a:t>simples prazer de causar danos </a:t>
            </a:r>
            <a:r>
              <a:rPr lang="pt-BR" sz="1800" b="0" i="0" u="none" strike="noStrike" cap="none">
                <a:solidFill>
                  <a:srgbClr val="000000"/>
                </a:solidFill>
                <a:latin typeface="Arial"/>
                <a:ea typeface="Arial"/>
                <a:cs typeface="Arial"/>
                <a:sym typeface="Arial"/>
              </a:rPr>
              <a:t>à vítima. Este dano pode consistir na </a:t>
            </a:r>
            <a:r>
              <a:rPr lang="pt-BR" sz="1800" b="1" i="0" u="none" strike="noStrike" cap="none">
                <a:solidFill>
                  <a:srgbClr val="000000"/>
                </a:solidFill>
                <a:latin typeface="Arial"/>
                <a:ea typeface="Arial"/>
                <a:cs typeface="Arial"/>
                <a:sym typeface="Arial"/>
              </a:rPr>
              <a:t>simples queda do servidor</a:t>
            </a:r>
            <a:r>
              <a:rPr lang="pt-BR" sz="1800" b="0" i="0" u="none" strike="noStrike" cap="none">
                <a:solidFill>
                  <a:srgbClr val="000000"/>
                </a:solidFill>
                <a:latin typeface="Arial"/>
                <a:ea typeface="Arial"/>
                <a:cs typeface="Arial"/>
                <a:sym typeface="Arial"/>
              </a:rPr>
              <a:t> (deixando a máquina momentaneamente desconectada da Internet) ou até mesmo a destruição total dos dados armazenados.</a:t>
            </a:r>
            <a:endParaRPr/>
          </a:p>
        </p:txBody>
      </p:sp>
      <p:pic>
        <p:nvPicPr>
          <p:cNvPr id="694" name="Google Shape;694;p80"/>
          <p:cNvPicPr preferRelativeResize="0"/>
          <p:nvPr/>
        </p:nvPicPr>
        <p:blipFill rotWithShape="1">
          <a:blip r:embed="rId4">
            <a:alphaModFix/>
          </a:blip>
          <a:srcRect/>
          <a:stretch/>
        </p:blipFill>
        <p:spPr>
          <a:xfrm>
            <a:off x="6660107" y="1731208"/>
            <a:ext cx="2112419" cy="221214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699" name="Google Shape;699;p81"/>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700" name="Google Shape;700;p8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01" name="Google Shape;701;p81"/>
          <p:cNvSpPr/>
          <p:nvPr/>
        </p:nvSpPr>
        <p:spPr>
          <a:xfrm>
            <a:off x="175394" y="508000"/>
            <a:ext cx="7876785" cy="8925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Exemplos de Ameaças e ataques</a:t>
            </a:r>
            <a:endParaRPr/>
          </a:p>
          <a:p>
            <a:pPr marL="0" marR="0" lvl="0" indent="0" algn="l" rtl="0">
              <a:lnSpc>
                <a:spcPct val="100000"/>
              </a:lnSpc>
              <a:spcBef>
                <a:spcPts val="0"/>
              </a:spcBef>
              <a:spcAft>
                <a:spcPts val="0"/>
              </a:spcAft>
              <a:buNone/>
            </a:pPr>
            <a:r>
              <a:rPr lang="pt-BR" sz="2400" b="0" i="0" u="none" strike="noStrike" cap="none">
                <a:solidFill>
                  <a:schemeClr val="dk1"/>
                </a:solidFill>
                <a:latin typeface="Calibri"/>
                <a:ea typeface="Calibri"/>
                <a:cs typeface="Calibri"/>
                <a:sym typeface="Calibri"/>
              </a:rPr>
              <a:t>Perfil dos Intrusos</a:t>
            </a:r>
            <a:endParaRPr sz="2400" b="1" i="0" u="none" strike="noStrike" cap="none">
              <a:solidFill>
                <a:srgbClr val="000000"/>
              </a:solidFill>
              <a:latin typeface="Calibri"/>
              <a:ea typeface="Calibri"/>
              <a:cs typeface="Calibri"/>
              <a:sym typeface="Calibri"/>
            </a:endParaRPr>
          </a:p>
        </p:txBody>
      </p:sp>
      <p:sp>
        <p:nvSpPr>
          <p:cNvPr id="702" name="Google Shape;702;p8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19</a:t>
            </a:fld>
            <a:endParaRPr>
              <a:solidFill>
                <a:srgbClr val="000000"/>
              </a:solidFill>
            </a:endParaRPr>
          </a:p>
        </p:txBody>
      </p:sp>
      <p:sp>
        <p:nvSpPr>
          <p:cNvPr id="703" name="Google Shape;703;p81"/>
          <p:cNvSpPr/>
          <p:nvPr/>
        </p:nvSpPr>
        <p:spPr>
          <a:xfrm>
            <a:off x="175394" y="1469985"/>
            <a:ext cx="6211758" cy="309315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pt-BR" sz="2000" b="0" i="0" u="none" strike="noStrike" cap="none">
                <a:solidFill>
                  <a:srgbClr val="000000"/>
                </a:solidFill>
                <a:latin typeface="Arial"/>
                <a:ea typeface="Arial"/>
                <a:cs typeface="Arial"/>
                <a:sym typeface="Arial"/>
              </a:rPr>
              <a:t>Crackers </a:t>
            </a:r>
            <a:endParaRPr/>
          </a:p>
          <a:p>
            <a:pPr marL="0" marR="0" lvl="0" indent="0" algn="just" rtl="0">
              <a:lnSpc>
                <a:spcPct val="15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1" i="0" u="none" strike="noStrike" cap="none">
                <a:solidFill>
                  <a:srgbClr val="000000"/>
                </a:solidFill>
                <a:latin typeface="Arial"/>
                <a:ea typeface="Arial"/>
                <a:cs typeface="Arial"/>
                <a:sym typeface="Arial"/>
              </a:rPr>
              <a:t>Espiões: </a:t>
            </a:r>
            <a:r>
              <a:rPr lang="pt-BR" sz="1800" b="0" i="0" u="none" strike="noStrike" cap="none">
                <a:solidFill>
                  <a:srgbClr val="000000"/>
                </a:solidFill>
                <a:latin typeface="Arial"/>
                <a:ea typeface="Arial"/>
                <a:cs typeface="Arial"/>
                <a:sym typeface="Arial"/>
              </a:rPr>
              <a:t>agem para adquirirem informações </a:t>
            </a:r>
            <a:r>
              <a:rPr lang="pt-BR" sz="1800" b="1" i="0" u="none" strike="noStrike" cap="none">
                <a:solidFill>
                  <a:srgbClr val="000000"/>
                </a:solidFill>
                <a:latin typeface="Arial"/>
                <a:ea typeface="Arial"/>
                <a:cs typeface="Arial"/>
                <a:sym typeface="Arial"/>
              </a:rPr>
              <a:t>confidenciais armazenados </a:t>
            </a:r>
            <a:r>
              <a:rPr lang="pt-BR" sz="1800" b="0" i="0" u="none" strike="noStrike" cap="none">
                <a:solidFill>
                  <a:srgbClr val="000000"/>
                </a:solidFill>
                <a:latin typeface="Arial"/>
                <a:ea typeface="Arial"/>
                <a:cs typeface="Arial"/>
                <a:sym typeface="Arial"/>
              </a:rPr>
              <a:t>no computador da vítima. </a:t>
            </a:r>
            <a:endParaRPr sz="18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Os dados podem ter conteúdo comercial (uma fórmula de um produto químico, por exemplo), </a:t>
            </a:r>
            <a:r>
              <a:rPr lang="pt-BR" sz="1800" b="1" i="0" u="none" strike="noStrike" cap="none">
                <a:solidFill>
                  <a:srgbClr val="000000"/>
                </a:solidFill>
                <a:latin typeface="Arial"/>
                <a:ea typeface="Arial"/>
                <a:cs typeface="Arial"/>
                <a:sym typeface="Arial"/>
              </a:rPr>
              <a:t>político</a:t>
            </a:r>
            <a:r>
              <a:rPr lang="pt-BR" sz="1800" b="0" i="0" u="none" strike="noStrike" cap="none">
                <a:solidFill>
                  <a:srgbClr val="000000"/>
                </a:solidFill>
                <a:latin typeface="Arial"/>
                <a:ea typeface="Arial"/>
                <a:cs typeface="Arial"/>
                <a:sym typeface="Arial"/>
              </a:rPr>
              <a:t> (e-mails entre consulados) ou </a:t>
            </a:r>
            <a:r>
              <a:rPr lang="pt-BR" sz="1800" b="1" i="0" u="none" strike="noStrike" cap="none">
                <a:solidFill>
                  <a:srgbClr val="000000"/>
                </a:solidFill>
                <a:latin typeface="Arial"/>
                <a:ea typeface="Arial"/>
                <a:cs typeface="Arial"/>
                <a:sym typeface="Arial"/>
              </a:rPr>
              <a:t>militar</a:t>
            </a:r>
            <a:r>
              <a:rPr lang="pt-BR" sz="1800" b="0" i="0" u="none" strike="noStrike" cap="none">
                <a:solidFill>
                  <a:srgbClr val="000000"/>
                </a:solidFill>
                <a:latin typeface="Arial"/>
                <a:ea typeface="Arial"/>
                <a:cs typeface="Arial"/>
                <a:sym typeface="Arial"/>
              </a:rPr>
              <a:t> (programas militares).</a:t>
            </a:r>
            <a:endParaRPr/>
          </a:p>
        </p:txBody>
      </p:sp>
      <p:pic>
        <p:nvPicPr>
          <p:cNvPr id="704" name="Google Shape;704;p81"/>
          <p:cNvPicPr preferRelativeResize="0"/>
          <p:nvPr/>
        </p:nvPicPr>
        <p:blipFill rotWithShape="1">
          <a:blip r:embed="rId4">
            <a:alphaModFix/>
          </a:blip>
          <a:srcRect/>
          <a:stretch/>
        </p:blipFill>
        <p:spPr>
          <a:xfrm>
            <a:off x="6660107" y="1731208"/>
            <a:ext cx="2112419" cy="22121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5"/>
          <p:cNvSpPr txBox="1">
            <a:spLocks noGrp="1"/>
          </p:cNvSpPr>
          <p:nvPr>
            <p:ph type="title"/>
          </p:nvPr>
        </p:nvSpPr>
        <p:spPr>
          <a:xfrm>
            <a:off x="404812" y="6985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pt-BR" sz="2400" b="1" i="0" u="none">
                <a:solidFill>
                  <a:schemeClr val="dk1"/>
                </a:solidFill>
                <a:latin typeface="Arial"/>
                <a:ea typeface="Arial"/>
                <a:cs typeface="Arial"/>
                <a:sym typeface="Arial"/>
              </a:rPr>
              <a:t>Plano de Ensino</a:t>
            </a:r>
            <a:endParaRPr/>
          </a:p>
        </p:txBody>
      </p:sp>
      <p:sp>
        <p:nvSpPr>
          <p:cNvPr id="445" name="Google Shape;445;p5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pt-BR" sz="1200" b="0" i="0" u="none" strike="noStrike" cap="none">
                <a:solidFill>
                  <a:srgbClr val="000000"/>
                </a:solidFill>
                <a:latin typeface="Arial Black"/>
                <a:ea typeface="Arial Black"/>
                <a:cs typeface="Arial Black"/>
                <a:sym typeface="Arial Black"/>
              </a:rPr>
              <a:t>2</a:t>
            </a:fld>
            <a:endParaRPr sz="1400" b="0" i="0" u="none" strike="noStrike" cap="none">
              <a:solidFill>
                <a:srgbClr val="000000"/>
              </a:solidFill>
              <a:latin typeface="Arial"/>
              <a:ea typeface="Arial"/>
              <a:cs typeface="Arial"/>
              <a:sym typeface="Arial"/>
            </a:endParaRPr>
          </a:p>
        </p:txBody>
      </p:sp>
      <p:pic>
        <p:nvPicPr>
          <p:cNvPr id="446" name="Google Shape;446;p55"/>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447" name="Google Shape;447;p55"/>
          <p:cNvPicPr preferRelativeResize="0"/>
          <p:nvPr/>
        </p:nvPicPr>
        <p:blipFill rotWithShape="1">
          <a:blip r:embed="rId4">
            <a:alphaModFix/>
          </a:blip>
          <a:srcRect/>
          <a:stretch/>
        </p:blipFill>
        <p:spPr>
          <a:xfrm>
            <a:off x="204787" y="1177925"/>
            <a:ext cx="8629650" cy="4895850"/>
          </a:xfrm>
          <a:prstGeom prst="rect">
            <a:avLst/>
          </a:prstGeom>
          <a:noFill/>
          <a:ln>
            <a:noFill/>
          </a:ln>
        </p:spPr>
      </p:pic>
      <p:sp>
        <p:nvSpPr>
          <p:cNvPr id="448" name="Google Shape;448;p5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t>Aula 07 - Segurança</a:t>
            </a:r>
            <a:endParaRPr/>
          </a:p>
        </p:txBody>
      </p:sp>
      <p:sp>
        <p:nvSpPr>
          <p:cNvPr id="449" name="Google Shape;449;p55"/>
          <p:cNvSpPr/>
          <p:nvPr/>
        </p:nvSpPr>
        <p:spPr>
          <a:xfrm>
            <a:off x="3676807" y="2443417"/>
            <a:ext cx="600500" cy="425283"/>
          </a:xfrm>
          <a:prstGeom prst="ellipse">
            <a:avLst/>
          </a:prstGeom>
          <a:noFill/>
          <a:ln w="25400" cap="flat" cmpd="sng">
            <a:solidFill>
              <a:srgbClr val="6F6F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50" name="Google Shape;450;p5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2</a:t>
            </a:fld>
            <a:endParaRPr>
              <a:solidFill>
                <a:srgbClr val="000000"/>
              </a:solidFill>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pic>
        <p:nvPicPr>
          <p:cNvPr id="709" name="Google Shape;709;p82"/>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710" name="Google Shape;710;p8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11" name="Google Shape;711;p82"/>
          <p:cNvSpPr/>
          <p:nvPr/>
        </p:nvSpPr>
        <p:spPr>
          <a:xfrm>
            <a:off x="175394" y="508000"/>
            <a:ext cx="7876785" cy="8925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Exemplos de Ameaças e ataques</a:t>
            </a:r>
            <a:endParaRPr/>
          </a:p>
          <a:p>
            <a:pPr marL="0" marR="0" lvl="0" indent="0" algn="l" rtl="0">
              <a:lnSpc>
                <a:spcPct val="100000"/>
              </a:lnSpc>
              <a:spcBef>
                <a:spcPts val="0"/>
              </a:spcBef>
              <a:spcAft>
                <a:spcPts val="0"/>
              </a:spcAft>
              <a:buNone/>
            </a:pPr>
            <a:r>
              <a:rPr lang="pt-BR" sz="2400" b="0" i="0" u="none" strike="noStrike" cap="none">
                <a:solidFill>
                  <a:schemeClr val="dk1"/>
                </a:solidFill>
                <a:latin typeface="Calibri"/>
                <a:ea typeface="Calibri"/>
                <a:cs typeface="Calibri"/>
                <a:sym typeface="Calibri"/>
              </a:rPr>
              <a:t>Perfil dos Intrusos</a:t>
            </a:r>
            <a:endParaRPr sz="2400" b="1" i="0" u="none" strike="noStrike" cap="none">
              <a:solidFill>
                <a:srgbClr val="000000"/>
              </a:solidFill>
              <a:latin typeface="Calibri"/>
              <a:ea typeface="Calibri"/>
              <a:cs typeface="Calibri"/>
              <a:sym typeface="Calibri"/>
            </a:endParaRPr>
          </a:p>
        </p:txBody>
      </p:sp>
      <p:sp>
        <p:nvSpPr>
          <p:cNvPr id="712" name="Google Shape;712;p8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20</a:t>
            </a:fld>
            <a:endParaRPr>
              <a:solidFill>
                <a:srgbClr val="000000"/>
              </a:solidFill>
            </a:endParaRPr>
          </a:p>
        </p:txBody>
      </p:sp>
      <p:sp>
        <p:nvSpPr>
          <p:cNvPr id="713" name="Google Shape;713;p82"/>
          <p:cNvSpPr/>
          <p:nvPr/>
        </p:nvSpPr>
        <p:spPr>
          <a:xfrm>
            <a:off x="175394" y="1469985"/>
            <a:ext cx="6211758" cy="3093154"/>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pt-BR" sz="2000" b="0" i="0" u="none" strike="noStrike" cap="none">
                <a:solidFill>
                  <a:srgbClr val="000000"/>
                </a:solidFill>
                <a:latin typeface="Arial"/>
                <a:ea typeface="Arial"/>
                <a:cs typeface="Arial"/>
                <a:sym typeface="Arial"/>
              </a:rPr>
              <a:t>Crackers </a:t>
            </a:r>
            <a:endParaRPr/>
          </a:p>
          <a:p>
            <a:pPr marL="0" marR="0" lvl="0" indent="0" algn="just" rtl="0">
              <a:lnSpc>
                <a:spcPct val="15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1" i="0" u="none" strike="noStrike" cap="none">
                <a:solidFill>
                  <a:srgbClr val="000000"/>
                </a:solidFill>
                <a:latin typeface="Arial"/>
                <a:ea typeface="Arial"/>
                <a:cs typeface="Arial"/>
                <a:sym typeface="Arial"/>
              </a:rPr>
              <a:t>Ciberterroristas: </a:t>
            </a:r>
            <a:r>
              <a:rPr lang="pt-BR" sz="1800" b="0" i="0" u="none" strike="noStrike" cap="none">
                <a:solidFill>
                  <a:srgbClr val="000000"/>
                </a:solidFill>
                <a:latin typeface="Arial"/>
                <a:ea typeface="Arial"/>
                <a:cs typeface="Arial"/>
                <a:sym typeface="Arial"/>
              </a:rPr>
              <a:t>são terroristas digitais. </a:t>
            </a:r>
            <a:endParaRPr sz="18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Suas motivações são, em geral </a:t>
            </a:r>
            <a:r>
              <a:rPr lang="pt-BR" sz="1800" b="1" i="0" u="none" strike="noStrike" cap="none">
                <a:solidFill>
                  <a:srgbClr val="000000"/>
                </a:solidFill>
                <a:latin typeface="Arial"/>
                <a:ea typeface="Arial"/>
                <a:cs typeface="Arial"/>
                <a:sym typeface="Arial"/>
              </a:rPr>
              <a:t>políticas</a:t>
            </a:r>
            <a:r>
              <a:rPr lang="pt-BR" sz="1800" b="0" i="0" u="none" strike="noStrike" cap="none">
                <a:solidFill>
                  <a:srgbClr val="000000"/>
                </a:solidFill>
                <a:latin typeface="Arial"/>
                <a:ea typeface="Arial"/>
                <a:cs typeface="Arial"/>
                <a:sym typeface="Arial"/>
              </a:rPr>
              <a:t>, e suas armas são muitas, desde </a:t>
            </a:r>
            <a:r>
              <a:rPr lang="pt-BR" sz="1800" b="1" i="0" u="none" strike="noStrike" cap="none">
                <a:solidFill>
                  <a:srgbClr val="000000"/>
                </a:solidFill>
                <a:latin typeface="Arial"/>
                <a:ea typeface="Arial"/>
                <a:cs typeface="Arial"/>
                <a:sym typeface="Arial"/>
              </a:rPr>
              <a:t>o furto de informações confidenciais </a:t>
            </a:r>
            <a:r>
              <a:rPr lang="pt-BR" sz="1800" b="0" i="0" u="none" strike="noStrike" cap="none">
                <a:solidFill>
                  <a:srgbClr val="000000"/>
                </a:solidFill>
                <a:latin typeface="Arial"/>
                <a:ea typeface="Arial"/>
                <a:cs typeface="Arial"/>
                <a:sym typeface="Arial"/>
              </a:rPr>
              <a:t>até a queda do sistema telefônico local ou outras ações do gênero.</a:t>
            </a:r>
            <a:endParaRPr/>
          </a:p>
        </p:txBody>
      </p:sp>
      <p:pic>
        <p:nvPicPr>
          <p:cNvPr id="714" name="Google Shape;714;p82"/>
          <p:cNvPicPr preferRelativeResize="0"/>
          <p:nvPr/>
        </p:nvPicPr>
        <p:blipFill rotWithShape="1">
          <a:blip r:embed="rId4">
            <a:alphaModFix/>
          </a:blip>
          <a:srcRect/>
          <a:stretch/>
        </p:blipFill>
        <p:spPr>
          <a:xfrm>
            <a:off x="6660107" y="1731208"/>
            <a:ext cx="2112419" cy="221214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83"/>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720" name="Google Shape;720;p8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21" name="Google Shape;721;p83"/>
          <p:cNvSpPr/>
          <p:nvPr/>
        </p:nvSpPr>
        <p:spPr>
          <a:xfrm>
            <a:off x="175394" y="508000"/>
            <a:ext cx="7876785" cy="8925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Exemplos de Ameaças e ataques</a:t>
            </a:r>
            <a:endParaRPr/>
          </a:p>
          <a:p>
            <a:pPr marL="0" marR="0" lvl="0" indent="0" algn="l" rtl="0">
              <a:lnSpc>
                <a:spcPct val="100000"/>
              </a:lnSpc>
              <a:spcBef>
                <a:spcPts val="0"/>
              </a:spcBef>
              <a:spcAft>
                <a:spcPts val="0"/>
              </a:spcAft>
              <a:buNone/>
            </a:pPr>
            <a:r>
              <a:rPr lang="pt-BR" sz="2400" b="0" i="0" u="none" strike="noStrike" cap="none">
                <a:solidFill>
                  <a:schemeClr val="dk1"/>
                </a:solidFill>
                <a:latin typeface="Calibri"/>
                <a:ea typeface="Calibri"/>
                <a:cs typeface="Calibri"/>
                <a:sym typeface="Calibri"/>
              </a:rPr>
              <a:t>Perfil dos Intrusos</a:t>
            </a:r>
            <a:endParaRPr sz="2400" b="1" i="0" u="none" strike="noStrike" cap="none">
              <a:solidFill>
                <a:srgbClr val="000000"/>
              </a:solidFill>
              <a:latin typeface="Calibri"/>
              <a:ea typeface="Calibri"/>
              <a:cs typeface="Calibri"/>
              <a:sym typeface="Calibri"/>
            </a:endParaRPr>
          </a:p>
        </p:txBody>
      </p:sp>
      <p:sp>
        <p:nvSpPr>
          <p:cNvPr id="722" name="Google Shape;722;p8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21</a:t>
            </a:fld>
            <a:endParaRPr>
              <a:solidFill>
                <a:srgbClr val="000000"/>
              </a:solidFill>
            </a:endParaRPr>
          </a:p>
        </p:txBody>
      </p:sp>
      <p:sp>
        <p:nvSpPr>
          <p:cNvPr id="723" name="Google Shape;723;p83"/>
          <p:cNvSpPr/>
          <p:nvPr/>
        </p:nvSpPr>
        <p:spPr>
          <a:xfrm>
            <a:off x="175394" y="1469985"/>
            <a:ext cx="6211758" cy="2400657"/>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pt-BR" sz="2000" b="0" i="0" u="none" strike="noStrike" cap="none">
                <a:solidFill>
                  <a:srgbClr val="000000"/>
                </a:solidFill>
                <a:latin typeface="Arial"/>
                <a:ea typeface="Arial"/>
                <a:cs typeface="Arial"/>
                <a:sym typeface="Arial"/>
              </a:rPr>
              <a:t>Crackers </a:t>
            </a:r>
            <a:endParaRPr/>
          </a:p>
          <a:p>
            <a:pPr marL="0" marR="0" lvl="0" indent="0" algn="just" rtl="0">
              <a:lnSpc>
                <a:spcPct val="15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2000"/>
              <a:buFont typeface="Arial"/>
              <a:buChar char="•"/>
            </a:pPr>
            <a:r>
              <a:rPr lang="pt-BR" sz="2000" b="1" i="0" u="none" strike="noStrike" cap="none">
                <a:solidFill>
                  <a:srgbClr val="000000"/>
                </a:solidFill>
                <a:latin typeface="Arial"/>
                <a:ea typeface="Arial"/>
                <a:cs typeface="Arial"/>
                <a:sym typeface="Arial"/>
              </a:rPr>
              <a:t> Ladrões: </a:t>
            </a:r>
            <a:r>
              <a:rPr lang="pt-BR" sz="2000" b="0" i="0" u="none" strike="noStrike" cap="none">
                <a:solidFill>
                  <a:srgbClr val="000000"/>
                </a:solidFill>
                <a:latin typeface="Arial"/>
                <a:ea typeface="Arial"/>
                <a:cs typeface="Arial"/>
                <a:sym typeface="Arial"/>
              </a:rPr>
              <a:t>têm </a:t>
            </a:r>
            <a:r>
              <a:rPr lang="pt-BR" sz="2000" b="1" i="0" u="none" strike="noStrike" cap="none">
                <a:solidFill>
                  <a:srgbClr val="000000"/>
                </a:solidFill>
                <a:latin typeface="Arial"/>
                <a:ea typeface="Arial"/>
                <a:cs typeface="Arial"/>
                <a:sym typeface="Arial"/>
              </a:rPr>
              <a:t>objetivos financeiros </a:t>
            </a:r>
            <a:r>
              <a:rPr lang="pt-BR" sz="2000" b="0" i="0" u="none" strike="noStrike" cap="none">
                <a:solidFill>
                  <a:srgbClr val="000000"/>
                </a:solidFill>
                <a:latin typeface="Arial"/>
                <a:ea typeface="Arial"/>
                <a:cs typeface="Arial"/>
                <a:sym typeface="Arial"/>
              </a:rPr>
              <a:t>claros e, em regra, </a:t>
            </a:r>
            <a:r>
              <a:rPr lang="pt-BR" sz="2000" b="1" i="0" u="none" strike="noStrike" cap="none">
                <a:solidFill>
                  <a:srgbClr val="000000"/>
                </a:solidFill>
                <a:latin typeface="Arial"/>
                <a:ea typeface="Arial"/>
                <a:cs typeface="Arial"/>
                <a:sym typeface="Arial"/>
              </a:rPr>
              <a:t>atacam bancos </a:t>
            </a:r>
            <a:r>
              <a:rPr lang="pt-BR" sz="2000" b="0" i="0" u="none" strike="noStrike" cap="none">
                <a:solidFill>
                  <a:srgbClr val="000000"/>
                </a:solidFill>
                <a:latin typeface="Arial"/>
                <a:ea typeface="Arial"/>
                <a:cs typeface="Arial"/>
                <a:sym typeface="Arial"/>
              </a:rPr>
              <a:t>com a finalidade de desviar dinheiro para suas contas.</a:t>
            </a:r>
            <a:endParaRPr/>
          </a:p>
        </p:txBody>
      </p:sp>
      <p:pic>
        <p:nvPicPr>
          <p:cNvPr id="724" name="Google Shape;724;p83"/>
          <p:cNvPicPr preferRelativeResize="0"/>
          <p:nvPr/>
        </p:nvPicPr>
        <p:blipFill rotWithShape="1">
          <a:blip r:embed="rId4">
            <a:alphaModFix/>
          </a:blip>
          <a:srcRect/>
          <a:stretch/>
        </p:blipFill>
        <p:spPr>
          <a:xfrm>
            <a:off x="6660107" y="1731208"/>
            <a:ext cx="2112419" cy="221214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pic>
        <p:nvPicPr>
          <p:cNvPr id="729" name="Google Shape;729;p84"/>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730" name="Google Shape;730;p8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31" name="Google Shape;731;p84"/>
          <p:cNvSpPr/>
          <p:nvPr/>
        </p:nvSpPr>
        <p:spPr>
          <a:xfrm>
            <a:off x="175394" y="508000"/>
            <a:ext cx="7876785" cy="8925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Exemplos de Ameaças e ataques</a:t>
            </a:r>
            <a:endParaRPr/>
          </a:p>
          <a:p>
            <a:pPr marL="0" marR="0" lvl="0" indent="0" algn="l" rtl="0">
              <a:lnSpc>
                <a:spcPct val="100000"/>
              </a:lnSpc>
              <a:spcBef>
                <a:spcPts val="0"/>
              </a:spcBef>
              <a:spcAft>
                <a:spcPts val="0"/>
              </a:spcAft>
              <a:buNone/>
            </a:pPr>
            <a:r>
              <a:rPr lang="pt-BR" sz="2400" b="0" i="0" u="none" strike="noStrike" cap="none">
                <a:solidFill>
                  <a:schemeClr val="dk1"/>
                </a:solidFill>
                <a:latin typeface="Calibri"/>
                <a:ea typeface="Calibri"/>
                <a:cs typeface="Calibri"/>
                <a:sym typeface="Calibri"/>
              </a:rPr>
              <a:t>Perfil dos Intrusos</a:t>
            </a:r>
            <a:endParaRPr sz="2400" b="1" i="0" u="none" strike="noStrike" cap="none">
              <a:solidFill>
                <a:srgbClr val="000000"/>
              </a:solidFill>
              <a:latin typeface="Calibri"/>
              <a:ea typeface="Calibri"/>
              <a:cs typeface="Calibri"/>
              <a:sym typeface="Calibri"/>
            </a:endParaRPr>
          </a:p>
        </p:txBody>
      </p:sp>
      <p:sp>
        <p:nvSpPr>
          <p:cNvPr id="732" name="Google Shape;732;p8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22</a:t>
            </a:fld>
            <a:endParaRPr>
              <a:solidFill>
                <a:srgbClr val="000000"/>
              </a:solidFill>
            </a:endParaRPr>
          </a:p>
        </p:txBody>
      </p:sp>
      <p:sp>
        <p:nvSpPr>
          <p:cNvPr id="733" name="Google Shape;733;p84"/>
          <p:cNvSpPr/>
          <p:nvPr/>
        </p:nvSpPr>
        <p:spPr>
          <a:xfrm>
            <a:off x="175394" y="1469985"/>
            <a:ext cx="6211758" cy="3924151"/>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pt-BR" sz="2000" b="0" i="0" u="none" strike="noStrike" cap="none">
                <a:solidFill>
                  <a:srgbClr val="000000"/>
                </a:solidFill>
                <a:latin typeface="Arial"/>
                <a:ea typeface="Arial"/>
                <a:cs typeface="Arial"/>
                <a:sym typeface="Arial"/>
              </a:rPr>
              <a:t>Crackers </a:t>
            </a:r>
            <a:endParaRPr/>
          </a:p>
          <a:p>
            <a:pPr marL="0" marR="0" lvl="0" indent="0" algn="just" rtl="0">
              <a:lnSpc>
                <a:spcPct val="15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1" i="0" u="none" strike="noStrike" cap="none">
                <a:solidFill>
                  <a:srgbClr val="000000"/>
                </a:solidFill>
                <a:latin typeface="Arial"/>
                <a:ea typeface="Arial"/>
                <a:cs typeface="Arial"/>
                <a:sym typeface="Arial"/>
              </a:rPr>
              <a:t> Estelionatários: </a:t>
            </a:r>
            <a:r>
              <a:rPr lang="pt-BR" sz="1800" b="0" i="0" u="none" strike="noStrike" cap="none">
                <a:solidFill>
                  <a:srgbClr val="000000"/>
                </a:solidFill>
                <a:latin typeface="Arial"/>
                <a:ea typeface="Arial"/>
                <a:cs typeface="Arial"/>
                <a:sym typeface="Arial"/>
              </a:rPr>
              <a:t>também com </a:t>
            </a:r>
            <a:r>
              <a:rPr lang="pt-BR" sz="1800" b="1" i="0" u="none" strike="noStrike" cap="none">
                <a:solidFill>
                  <a:srgbClr val="000000"/>
                </a:solidFill>
                <a:latin typeface="Arial"/>
                <a:ea typeface="Arial"/>
                <a:cs typeface="Arial"/>
                <a:sym typeface="Arial"/>
              </a:rPr>
              <a:t>objetivos financeiros</a:t>
            </a:r>
            <a:r>
              <a:rPr lang="pt-BR" sz="1800" b="0" i="0" u="none" strike="noStrike" cap="none">
                <a:solidFill>
                  <a:srgbClr val="000000"/>
                </a:solidFill>
                <a:latin typeface="Arial"/>
                <a:ea typeface="Arial"/>
                <a:cs typeface="Arial"/>
                <a:sym typeface="Arial"/>
              </a:rPr>
              <a:t>, em geral, </a:t>
            </a:r>
            <a:r>
              <a:rPr lang="pt-BR" sz="1800" b="1" i="0" u="none" strike="noStrike" cap="none">
                <a:solidFill>
                  <a:srgbClr val="000000"/>
                </a:solidFill>
                <a:latin typeface="Arial"/>
                <a:ea typeface="Arial"/>
                <a:cs typeface="Arial"/>
                <a:sym typeface="Arial"/>
              </a:rPr>
              <a:t>procuram adquirir números de cartões </a:t>
            </a:r>
            <a:r>
              <a:rPr lang="pt-BR" sz="1800" b="0" i="0" u="none" strike="noStrike" cap="none">
                <a:solidFill>
                  <a:srgbClr val="000000"/>
                </a:solidFill>
                <a:latin typeface="Arial"/>
                <a:ea typeface="Arial"/>
                <a:cs typeface="Arial"/>
                <a:sym typeface="Arial"/>
              </a:rPr>
              <a:t>de créditos armazenados em grandes sites comerciais. </a:t>
            </a:r>
            <a:endParaRPr sz="18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Geralmente, utilizam uma técnica chamada "</a:t>
            </a:r>
            <a:r>
              <a:rPr lang="pt-BR" sz="1800" b="1" i="0" u="none" strike="noStrike" cap="none">
                <a:solidFill>
                  <a:srgbClr val="000000"/>
                </a:solidFill>
                <a:latin typeface="Arial"/>
                <a:ea typeface="Arial"/>
                <a:cs typeface="Arial"/>
                <a:sym typeface="Arial"/>
              </a:rPr>
              <a:t>Phishing Scam</a:t>
            </a:r>
            <a:r>
              <a:rPr lang="pt-BR" sz="1800" b="0" i="0" u="none" strike="noStrike" cap="none">
                <a:solidFill>
                  <a:srgbClr val="000000"/>
                </a:solidFill>
                <a:latin typeface="Arial"/>
                <a:ea typeface="Arial"/>
                <a:cs typeface="Arial"/>
                <a:sym typeface="Arial"/>
              </a:rPr>
              <a:t>", enviando, por e-mail, um programa que é executado por algum usuário, tendo, assim, acesso às suas informações.</a:t>
            </a:r>
            <a:endParaRPr/>
          </a:p>
        </p:txBody>
      </p:sp>
      <p:pic>
        <p:nvPicPr>
          <p:cNvPr id="734" name="Google Shape;734;p84"/>
          <p:cNvPicPr preferRelativeResize="0"/>
          <p:nvPr/>
        </p:nvPicPr>
        <p:blipFill rotWithShape="1">
          <a:blip r:embed="rId4">
            <a:alphaModFix/>
          </a:blip>
          <a:srcRect/>
          <a:stretch/>
        </p:blipFill>
        <p:spPr>
          <a:xfrm>
            <a:off x="6660107" y="1731208"/>
            <a:ext cx="2112419" cy="22121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5"/>
          <p:cNvSpPr txBox="1">
            <a:spLocks noGrp="1"/>
          </p:cNvSpPr>
          <p:nvPr>
            <p:ph type="ctrTitle"/>
          </p:nvPr>
        </p:nvSpPr>
        <p:spPr>
          <a:xfrm>
            <a:off x="2369284" y="1391100"/>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None/>
            </a:pPr>
            <a:r>
              <a:rPr lang="pt-BR" sz="3200">
                <a:solidFill>
                  <a:schemeClr val="lt1"/>
                </a:solidFill>
              </a:rPr>
              <a:t/>
            </a:r>
            <a:br>
              <a:rPr lang="pt-BR" sz="3200">
                <a:solidFill>
                  <a:schemeClr val="lt1"/>
                </a:solidFill>
              </a:rPr>
            </a:br>
            <a:r>
              <a:rPr lang="pt-BR" sz="3200">
                <a:solidFill>
                  <a:schemeClr val="lt1"/>
                </a:solidFill>
              </a:rPr>
              <a:t>Aplicativos Maliciosos</a:t>
            </a:r>
            <a:endParaRPr/>
          </a:p>
        </p:txBody>
      </p:sp>
      <p:sp>
        <p:nvSpPr>
          <p:cNvPr id="740" name="Google Shape;740;p8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pt-BR" sz="1200" b="0" i="0" u="none" strike="noStrike" cap="none">
                <a:solidFill>
                  <a:srgbClr val="000000"/>
                </a:solidFill>
                <a:latin typeface="Arial Black"/>
                <a:ea typeface="Arial Black"/>
                <a:cs typeface="Arial Black"/>
                <a:sym typeface="Arial Black"/>
              </a:rPr>
              <a:t>23</a:t>
            </a:fld>
            <a:endParaRPr sz="1400" b="0" i="0" u="none" strike="noStrike" cap="none">
              <a:solidFill>
                <a:srgbClr val="000000"/>
              </a:solidFill>
              <a:latin typeface="Arial"/>
              <a:ea typeface="Arial"/>
              <a:cs typeface="Arial"/>
              <a:sym typeface="Arial"/>
            </a:endParaRPr>
          </a:p>
        </p:txBody>
      </p:sp>
      <p:pic>
        <p:nvPicPr>
          <p:cNvPr id="741" name="Google Shape;741;p85"/>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742" name="Google Shape;742;p8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43" name="Google Shape;743;p8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23</a:t>
            </a:fld>
            <a:endParaRPr>
              <a:solidFill>
                <a:srgbClr val="000000"/>
              </a:solidFill>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86"/>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749" name="Google Shape;749;p8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50" name="Google Shape;750;p86"/>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751" name="Google Shape;751;p8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24</a:t>
            </a:fld>
            <a:endParaRPr>
              <a:solidFill>
                <a:srgbClr val="000000"/>
              </a:solidFill>
            </a:endParaRPr>
          </a:p>
        </p:txBody>
      </p:sp>
      <p:pic>
        <p:nvPicPr>
          <p:cNvPr id="752" name="Google Shape;752;p86" descr="malware.jpg"/>
          <p:cNvPicPr preferRelativeResize="0"/>
          <p:nvPr/>
        </p:nvPicPr>
        <p:blipFill rotWithShape="1">
          <a:blip r:embed="rId4">
            <a:alphaModFix/>
          </a:blip>
          <a:srcRect/>
          <a:stretch/>
        </p:blipFill>
        <p:spPr>
          <a:xfrm>
            <a:off x="5704631" y="1224243"/>
            <a:ext cx="3343836" cy="1928390"/>
          </a:xfrm>
          <a:prstGeom prst="rect">
            <a:avLst/>
          </a:prstGeom>
          <a:noFill/>
          <a:ln>
            <a:noFill/>
          </a:ln>
        </p:spPr>
      </p:pic>
      <p:sp>
        <p:nvSpPr>
          <p:cNvPr id="753" name="Google Shape;753;p86"/>
          <p:cNvSpPr/>
          <p:nvPr/>
        </p:nvSpPr>
        <p:spPr>
          <a:xfrm>
            <a:off x="175394" y="1070354"/>
            <a:ext cx="344838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Malware = Malicious Software</a:t>
            </a:r>
            <a:endParaRPr/>
          </a:p>
        </p:txBody>
      </p:sp>
      <p:sp>
        <p:nvSpPr>
          <p:cNvPr id="754" name="Google Shape;754;p86"/>
          <p:cNvSpPr/>
          <p:nvPr/>
        </p:nvSpPr>
        <p:spPr>
          <a:xfrm>
            <a:off x="175394" y="1558041"/>
            <a:ext cx="5598746" cy="4708981"/>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pt-BR" sz="2000" b="1" i="0" u="none" strike="noStrike" cap="none" dirty="0">
                <a:solidFill>
                  <a:srgbClr val="000000"/>
                </a:solidFill>
                <a:latin typeface="Arial"/>
                <a:ea typeface="Arial"/>
                <a:cs typeface="Arial"/>
                <a:sym typeface="Arial"/>
              </a:rPr>
              <a:t>Aplicativo malicioso ou </a:t>
            </a:r>
            <a:r>
              <a:rPr lang="pt-BR" sz="2000" b="1" i="0" u="none" strike="noStrike" cap="none" dirty="0" err="1">
                <a:solidFill>
                  <a:srgbClr val="000000"/>
                </a:solidFill>
                <a:latin typeface="Arial"/>
                <a:ea typeface="Arial"/>
                <a:cs typeface="Arial"/>
                <a:sym typeface="Arial"/>
              </a:rPr>
              <a:t>Malware</a:t>
            </a:r>
            <a:r>
              <a:rPr lang="pt-BR" sz="2000" b="1" i="0" u="none" strike="noStrike" cap="none" dirty="0">
                <a:solidFill>
                  <a:srgbClr val="000000"/>
                </a:solidFill>
                <a:latin typeface="Arial"/>
                <a:ea typeface="Arial"/>
                <a:cs typeface="Arial"/>
                <a:sym typeface="Arial"/>
              </a:rPr>
              <a:t> </a:t>
            </a:r>
            <a:endParaRPr sz="2000" b="1"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pt-BR" sz="2000" b="1" i="0" u="none" strike="noStrike" cap="none" dirty="0">
                <a:solidFill>
                  <a:srgbClr val="000000"/>
                </a:solidFill>
                <a:latin typeface="Arial"/>
                <a:ea typeface="Arial"/>
                <a:cs typeface="Arial"/>
                <a:sym typeface="Arial"/>
              </a:rPr>
              <a:t>(</a:t>
            </a:r>
            <a:r>
              <a:rPr lang="pt-BR" sz="2000" b="1" i="0" u="none" strike="noStrike" cap="none" dirty="0" err="1">
                <a:solidFill>
                  <a:srgbClr val="000000"/>
                </a:solidFill>
                <a:latin typeface="Arial"/>
                <a:ea typeface="Arial"/>
                <a:cs typeface="Arial"/>
                <a:sym typeface="Arial"/>
              </a:rPr>
              <a:t>Malicious</a:t>
            </a:r>
            <a:r>
              <a:rPr lang="pt-BR" sz="2000" b="1" i="0" u="none" strike="noStrike" cap="none" dirty="0">
                <a:solidFill>
                  <a:srgbClr val="000000"/>
                </a:solidFill>
                <a:latin typeface="Arial"/>
                <a:ea typeface="Arial"/>
                <a:cs typeface="Arial"/>
                <a:sym typeface="Arial"/>
              </a:rPr>
              <a:t> Software) </a:t>
            </a:r>
            <a:endParaRPr sz="2000" b="1"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pt-BR" sz="2000" b="0" i="0" u="none" strike="noStrike" cap="none" dirty="0">
                <a:solidFill>
                  <a:srgbClr val="000000"/>
                </a:solidFill>
                <a:latin typeface="Arial"/>
                <a:ea typeface="Arial"/>
                <a:cs typeface="Arial"/>
                <a:sym typeface="Arial"/>
              </a:rPr>
              <a:t>É um termo genérico que abrange todos os tipos de </a:t>
            </a:r>
            <a:r>
              <a:rPr lang="pt-BR" sz="2000" b="1" i="0" u="none" strike="noStrike" cap="none" dirty="0">
                <a:solidFill>
                  <a:srgbClr val="000000"/>
                </a:solidFill>
                <a:latin typeface="Arial"/>
                <a:ea typeface="Arial"/>
                <a:cs typeface="Arial"/>
                <a:sym typeface="Arial"/>
              </a:rPr>
              <a:t>programa especificamente desenvolvidos para executar ações maliciosas em um computador.</a:t>
            </a:r>
            <a:endParaRPr dirty="0"/>
          </a:p>
          <a:p>
            <a:pPr marL="0" marR="0" lvl="0" indent="0" algn="just" rtl="0">
              <a:lnSpc>
                <a:spcPct val="100000"/>
              </a:lnSpc>
              <a:spcBef>
                <a:spcPts val="0"/>
              </a:spcBef>
              <a:spcAft>
                <a:spcPts val="0"/>
              </a:spcAft>
              <a:buNone/>
            </a:pPr>
            <a:r>
              <a:rPr lang="pt-BR" sz="2000" b="0" i="0" u="none" strike="noStrike" cap="none" dirty="0">
                <a:solidFill>
                  <a:srgbClr val="000000"/>
                </a:solidFill>
                <a:latin typeface="Arial"/>
                <a:ea typeface="Arial"/>
                <a:cs typeface="Arial"/>
                <a:sym typeface="Arial"/>
              </a:rPr>
              <a:t>Na literatura de segurança, o termo </a:t>
            </a:r>
            <a:r>
              <a:rPr lang="pt-BR" sz="2000" b="0" i="0" u="none" strike="noStrike" cap="none" dirty="0" err="1">
                <a:solidFill>
                  <a:srgbClr val="000000"/>
                </a:solidFill>
                <a:latin typeface="Arial"/>
                <a:ea typeface="Arial"/>
                <a:cs typeface="Arial"/>
                <a:sym typeface="Arial"/>
              </a:rPr>
              <a:t>malware</a:t>
            </a:r>
            <a:r>
              <a:rPr lang="pt-BR" sz="2000" b="0" i="0" u="none" strike="noStrike" cap="none" dirty="0">
                <a:solidFill>
                  <a:srgbClr val="000000"/>
                </a:solidFill>
                <a:latin typeface="Arial"/>
                <a:ea typeface="Arial"/>
                <a:cs typeface="Arial"/>
                <a:sym typeface="Arial"/>
              </a:rPr>
              <a:t> também é conhecido por “</a:t>
            </a:r>
            <a:r>
              <a:rPr lang="pt-BR" sz="2000" b="1" i="0" u="none" strike="noStrike" cap="none" dirty="0">
                <a:solidFill>
                  <a:srgbClr val="000000"/>
                </a:solidFill>
                <a:latin typeface="Arial"/>
                <a:ea typeface="Arial"/>
                <a:cs typeface="Arial"/>
                <a:sym typeface="Arial"/>
              </a:rPr>
              <a:t>software malicioso</a:t>
            </a:r>
            <a:r>
              <a:rPr lang="pt-BR" sz="2000" b="0" i="0" u="none" strike="noStrike" cap="none" dirty="0">
                <a:solidFill>
                  <a:srgbClr val="000000"/>
                </a:solidFill>
                <a:latin typeface="Arial"/>
                <a:ea typeface="Arial"/>
                <a:cs typeface="Arial"/>
                <a:sym typeface="Arial"/>
              </a:rPr>
              <a:t>”.</a:t>
            </a:r>
            <a:endParaRPr dirty="0"/>
          </a:p>
          <a:p>
            <a:pPr marL="0" marR="0" lvl="0" indent="0" algn="just"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pt-BR" sz="2000" b="1" i="0" u="none" strike="noStrike" cap="none" dirty="0">
                <a:solidFill>
                  <a:srgbClr val="000000"/>
                </a:solidFill>
                <a:latin typeface="Arial"/>
                <a:ea typeface="Arial"/>
                <a:cs typeface="Arial"/>
                <a:sym typeface="Arial"/>
              </a:rPr>
              <a:t>Alguns exemplos de </a:t>
            </a:r>
            <a:r>
              <a:rPr lang="pt-BR" sz="2000" b="1" i="0" u="none" strike="noStrike" cap="none" dirty="0" err="1">
                <a:solidFill>
                  <a:srgbClr val="000000"/>
                </a:solidFill>
                <a:latin typeface="Arial"/>
                <a:ea typeface="Arial"/>
                <a:cs typeface="Arial"/>
                <a:sym typeface="Arial"/>
              </a:rPr>
              <a:t>malware</a:t>
            </a:r>
            <a:r>
              <a:rPr lang="pt-BR" sz="2000" b="1" i="0" u="none" strike="noStrike" cap="none" dirty="0">
                <a:solidFill>
                  <a:srgbClr val="000000"/>
                </a:solidFill>
                <a:latin typeface="Arial"/>
                <a:ea typeface="Arial"/>
                <a:cs typeface="Arial"/>
                <a:sym typeface="Arial"/>
              </a:rPr>
              <a:t> são:</a:t>
            </a:r>
            <a:endParaRPr dirty="0"/>
          </a:p>
          <a:p>
            <a:pPr marL="0" marR="0" lvl="0" indent="0" algn="just" rtl="0">
              <a:lnSpc>
                <a:spcPct val="100000"/>
              </a:lnSpc>
              <a:spcBef>
                <a:spcPts val="0"/>
              </a:spcBef>
              <a:spcAft>
                <a:spcPts val="0"/>
              </a:spcAft>
              <a:buNone/>
            </a:pPr>
            <a:r>
              <a:rPr lang="pt-BR" sz="2000" b="0" i="0" u="none" strike="noStrike" cap="none" dirty="0">
                <a:solidFill>
                  <a:srgbClr val="000000"/>
                </a:solidFill>
                <a:latin typeface="Arial"/>
                <a:ea typeface="Arial"/>
                <a:cs typeface="Arial"/>
                <a:sym typeface="Arial"/>
              </a:rPr>
              <a:t>vírus;</a:t>
            </a:r>
            <a:endParaRPr dirty="0"/>
          </a:p>
          <a:p>
            <a:pPr marL="0" marR="0" lvl="0" indent="0" algn="just" rtl="0">
              <a:lnSpc>
                <a:spcPct val="100000"/>
              </a:lnSpc>
              <a:spcBef>
                <a:spcPts val="0"/>
              </a:spcBef>
              <a:spcAft>
                <a:spcPts val="0"/>
              </a:spcAft>
              <a:buNone/>
            </a:pPr>
            <a:r>
              <a:rPr lang="pt-BR" sz="2000" b="0" i="0" u="none" strike="noStrike" cap="none" dirty="0" err="1">
                <a:solidFill>
                  <a:srgbClr val="000000"/>
                </a:solidFill>
                <a:latin typeface="Arial"/>
                <a:ea typeface="Arial"/>
                <a:cs typeface="Arial"/>
                <a:sym typeface="Arial"/>
              </a:rPr>
              <a:t>worms</a:t>
            </a:r>
            <a:r>
              <a:rPr lang="pt-BR" sz="2000" b="0" i="0" u="none" strike="noStrike" cap="none" dirty="0">
                <a:solidFill>
                  <a:srgbClr val="000000"/>
                </a:solidFill>
                <a:latin typeface="Arial"/>
                <a:ea typeface="Arial"/>
                <a:cs typeface="Arial"/>
                <a:sym typeface="Arial"/>
              </a:rPr>
              <a:t> e </a:t>
            </a:r>
            <a:r>
              <a:rPr lang="pt-BR" sz="2000" b="0" i="0" u="none" strike="noStrike" cap="none" dirty="0" err="1">
                <a:solidFill>
                  <a:srgbClr val="000000"/>
                </a:solidFill>
                <a:latin typeface="Arial"/>
                <a:ea typeface="Arial"/>
                <a:cs typeface="Arial"/>
                <a:sym typeface="Arial"/>
              </a:rPr>
              <a:t>bots</a:t>
            </a:r>
            <a:r>
              <a:rPr lang="pt-BR" sz="2000" b="0" i="0" u="none" strike="noStrike" cap="none" dirty="0">
                <a:solidFill>
                  <a:srgbClr val="000000"/>
                </a:solidFill>
                <a:latin typeface="Arial"/>
                <a:ea typeface="Arial"/>
                <a:cs typeface="Arial"/>
                <a:sym typeface="Arial"/>
              </a:rPr>
              <a:t>;</a:t>
            </a:r>
            <a:endParaRPr dirty="0"/>
          </a:p>
          <a:p>
            <a:pPr marL="0" marR="0" lvl="0" indent="0" algn="just" rtl="0">
              <a:lnSpc>
                <a:spcPct val="100000"/>
              </a:lnSpc>
              <a:spcBef>
                <a:spcPts val="0"/>
              </a:spcBef>
              <a:spcAft>
                <a:spcPts val="0"/>
              </a:spcAft>
              <a:buNone/>
            </a:pPr>
            <a:r>
              <a:rPr lang="pt-BR" sz="2000" b="0" i="0" u="none" strike="noStrike" cap="none" dirty="0" err="1">
                <a:solidFill>
                  <a:srgbClr val="000000"/>
                </a:solidFill>
                <a:latin typeface="Arial"/>
                <a:ea typeface="Arial"/>
                <a:cs typeface="Arial"/>
                <a:sym typeface="Arial"/>
              </a:rPr>
              <a:t>backdoors</a:t>
            </a:r>
            <a:r>
              <a:rPr lang="pt-BR" sz="2000" b="0" i="0" u="none" strike="noStrike" cap="none" dirty="0">
                <a:solidFill>
                  <a:srgbClr val="000000"/>
                </a:solidFill>
                <a:latin typeface="Arial"/>
                <a:ea typeface="Arial"/>
                <a:cs typeface="Arial"/>
                <a:sym typeface="Arial"/>
              </a:rPr>
              <a:t>;</a:t>
            </a:r>
            <a:endParaRPr dirty="0"/>
          </a:p>
          <a:p>
            <a:pPr marL="0" marR="0" lvl="0" indent="0" algn="just" rtl="0">
              <a:lnSpc>
                <a:spcPct val="100000"/>
              </a:lnSpc>
              <a:spcBef>
                <a:spcPts val="0"/>
              </a:spcBef>
              <a:spcAft>
                <a:spcPts val="0"/>
              </a:spcAft>
              <a:buNone/>
            </a:pPr>
            <a:r>
              <a:rPr lang="pt-BR" sz="2000" b="0" i="0" u="none" strike="noStrike" cap="none" dirty="0">
                <a:solidFill>
                  <a:srgbClr val="000000"/>
                </a:solidFill>
                <a:latin typeface="Arial"/>
                <a:ea typeface="Arial"/>
                <a:cs typeface="Arial"/>
                <a:sym typeface="Arial"/>
              </a:rPr>
              <a:t>cavalos de </a:t>
            </a:r>
            <a:r>
              <a:rPr lang="pt-BR" sz="2000" b="0" i="0" u="none" strike="noStrike" cap="none" dirty="0" err="1">
                <a:solidFill>
                  <a:srgbClr val="000000"/>
                </a:solidFill>
                <a:latin typeface="Arial"/>
                <a:ea typeface="Arial"/>
                <a:cs typeface="Arial"/>
                <a:sym typeface="Arial"/>
              </a:rPr>
              <a:t>tróia</a:t>
            </a:r>
            <a:r>
              <a:rPr lang="pt-BR" sz="2000" b="0" i="0" u="none" strike="noStrike" cap="none" dirty="0">
                <a:solidFill>
                  <a:srgbClr val="000000"/>
                </a:solidFill>
                <a:latin typeface="Arial"/>
                <a:ea typeface="Arial"/>
                <a:cs typeface="Arial"/>
                <a:sym typeface="Arial"/>
              </a:rPr>
              <a:t>;</a:t>
            </a:r>
            <a:endParaRPr dirty="0"/>
          </a:p>
          <a:p>
            <a:pPr marL="0" marR="0" lvl="0" indent="0" algn="just" rtl="0">
              <a:lnSpc>
                <a:spcPct val="100000"/>
              </a:lnSpc>
              <a:spcBef>
                <a:spcPts val="0"/>
              </a:spcBef>
              <a:spcAft>
                <a:spcPts val="0"/>
              </a:spcAft>
              <a:buNone/>
            </a:pPr>
            <a:r>
              <a:rPr lang="pt-BR" sz="2000" b="0" i="0" u="none" strike="noStrike" cap="none" dirty="0" err="1">
                <a:solidFill>
                  <a:srgbClr val="000000"/>
                </a:solidFill>
                <a:latin typeface="Arial"/>
                <a:ea typeface="Arial"/>
                <a:cs typeface="Arial"/>
                <a:sym typeface="Arial"/>
              </a:rPr>
              <a:t>keyloggers</a:t>
            </a:r>
            <a:r>
              <a:rPr lang="pt-BR" sz="2000" b="0" i="0" u="none" strike="noStrike" cap="none" dirty="0">
                <a:solidFill>
                  <a:srgbClr val="000000"/>
                </a:solidFill>
                <a:latin typeface="Arial"/>
                <a:ea typeface="Arial"/>
                <a:cs typeface="Arial"/>
                <a:sym typeface="Arial"/>
              </a:rPr>
              <a:t> e outros programas </a:t>
            </a:r>
            <a:r>
              <a:rPr lang="pt-BR" sz="2000" b="0" i="0" u="none" strike="noStrike" cap="none" dirty="0" err="1">
                <a:solidFill>
                  <a:srgbClr val="000000"/>
                </a:solidFill>
                <a:latin typeface="Arial"/>
                <a:ea typeface="Arial"/>
                <a:cs typeface="Arial"/>
                <a:sym typeface="Arial"/>
              </a:rPr>
              <a:t>spyware</a:t>
            </a:r>
            <a:r>
              <a:rPr lang="pt-BR" sz="2000" b="0" i="0" u="none" strike="noStrike" cap="none" dirty="0">
                <a:solidFill>
                  <a:srgbClr val="000000"/>
                </a:solidFill>
                <a:latin typeface="Arial"/>
                <a:ea typeface="Arial"/>
                <a:cs typeface="Arial"/>
                <a:sym typeface="Arial"/>
              </a:rPr>
              <a:t>.</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88"/>
          <p:cNvPicPr preferRelativeResize="0"/>
          <p:nvPr/>
        </p:nvPicPr>
        <p:blipFill rotWithShape="1">
          <a:blip r:embed="rId3">
            <a:alphaModFix/>
          </a:blip>
          <a:srcRect/>
          <a:stretch/>
        </p:blipFill>
        <p:spPr>
          <a:xfrm>
            <a:off x="601424" y="1478820"/>
            <a:ext cx="7341572" cy="4838285"/>
          </a:xfrm>
          <a:prstGeom prst="rect">
            <a:avLst/>
          </a:prstGeom>
          <a:noFill/>
          <a:ln>
            <a:noFill/>
          </a:ln>
        </p:spPr>
      </p:pic>
      <p:pic>
        <p:nvPicPr>
          <p:cNvPr id="771" name="Google Shape;771;p88"/>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772" name="Google Shape;772;p8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73" name="Google Shape;773;p88"/>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774" name="Google Shape;774;p8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25</a:t>
            </a:fld>
            <a:endParaRPr>
              <a:solidFill>
                <a:srgbClr val="000000"/>
              </a:solidFill>
            </a:endParaRPr>
          </a:p>
        </p:txBody>
      </p:sp>
      <p:pic>
        <p:nvPicPr>
          <p:cNvPr id="775" name="Google Shape;775;p88" descr="malware.jpg"/>
          <p:cNvPicPr preferRelativeResize="0"/>
          <p:nvPr/>
        </p:nvPicPr>
        <p:blipFill rotWithShape="1">
          <a:blip r:embed="rId5">
            <a:alphaModFix/>
          </a:blip>
          <a:srcRect/>
          <a:stretch/>
        </p:blipFill>
        <p:spPr>
          <a:xfrm>
            <a:off x="7069539" y="1255020"/>
            <a:ext cx="1746915" cy="1007446"/>
          </a:xfrm>
          <a:prstGeom prst="rect">
            <a:avLst/>
          </a:prstGeom>
          <a:noFill/>
          <a:ln>
            <a:noFill/>
          </a:ln>
        </p:spPr>
      </p:pic>
      <p:sp>
        <p:nvSpPr>
          <p:cNvPr id="776" name="Google Shape;776;p88"/>
          <p:cNvSpPr/>
          <p:nvPr/>
        </p:nvSpPr>
        <p:spPr>
          <a:xfrm>
            <a:off x="175394" y="1070354"/>
            <a:ext cx="344838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Malware = Malicious Software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pic>
        <p:nvPicPr>
          <p:cNvPr id="781" name="Google Shape;781;p8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782" name="Google Shape;782;p8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83" name="Google Shape;783;p89"/>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784" name="Google Shape;784;p8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26</a:t>
            </a:fld>
            <a:endParaRPr>
              <a:solidFill>
                <a:srgbClr val="000000"/>
              </a:solidFill>
            </a:endParaRPr>
          </a:p>
        </p:txBody>
      </p:sp>
      <p:sp>
        <p:nvSpPr>
          <p:cNvPr id="785" name="Google Shape;785;p89"/>
          <p:cNvSpPr/>
          <p:nvPr/>
        </p:nvSpPr>
        <p:spPr>
          <a:xfrm>
            <a:off x="175394" y="1070354"/>
            <a:ext cx="344838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Malware = Malicious Software</a:t>
            </a:r>
            <a:endParaRPr/>
          </a:p>
        </p:txBody>
      </p:sp>
      <p:sp>
        <p:nvSpPr>
          <p:cNvPr id="786" name="Google Shape;786;p89"/>
          <p:cNvSpPr/>
          <p:nvPr/>
        </p:nvSpPr>
        <p:spPr>
          <a:xfrm>
            <a:off x="155752" y="1681827"/>
            <a:ext cx="5207817" cy="59093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Vírus</a:t>
            </a:r>
            <a:endParaRPr/>
          </a:p>
          <a:p>
            <a:pPr marL="0" marR="0" lvl="0" indent="0" algn="l"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É um aplicativo que consegue </a:t>
            </a:r>
            <a:r>
              <a:rPr lang="pt-BR" sz="1800" b="1" i="0" u="none" strike="noStrike" cap="none">
                <a:solidFill>
                  <a:srgbClr val="000000"/>
                </a:solidFill>
                <a:latin typeface="Arial"/>
                <a:ea typeface="Arial"/>
                <a:cs typeface="Arial"/>
                <a:sym typeface="Arial"/>
              </a:rPr>
              <a:t>“infectar” outros programas e arquivos, modificando-os</a:t>
            </a:r>
            <a:r>
              <a:rPr lang="pt-BR" sz="1800" b="0" i="0" u="none" strike="noStrike" cap="none">
                <a:solidFill>
                  <a:srgbClr val="000000"/>
                </a:solidFill>
                <a:latin typeface="Arial"/>
                <a:ea typeface="Arial"/>
                <a:cs typeface="Arial"/>
                <a:sym typeface="Arial"/>
              </a:rPr>
              <a:t>.</a:t>
            </a:r>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A modificação inclui uma </a:t>
            </a:r>
            <a:r>
              <a:rPr lang="pt-BR" sz="1800" b="1" i="0" u="none" strike="noStrike" cap="none">
                <a:solidFill>
                  <a:srgbClr val="000000"/>
                </a:solidFill>
                <a:latin typeface="Arial"/>
                <a:ea typeface="Arial"/>
                <a:cs typeface="Arial"/>
                <a:sym typeface="Arial"/>
              </a:rPr>
              <a:t>cópia do vírus</a:t>
            </a:r>
            <a:r>
              <a:rPr lang="pt-BR" sz="1800" b="0" i="0" u="none" strike="noStrike" cap="none">
                <a:solidFill>
                  <a:srgbClr val="000000"/>
                </a:solidFill>
                <a:latin typeface="Arial"/>
                <a:ea typeface="Arial"/>
                <a:cs typeface="Arial"/>
                <a:sym typeface="Arial"/>
              </a:rPr>
              <a:t>, o qual poderá infectar outros aplicativos.</a:t>
            </a:r>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Vírus típicos, tomam o controle temporário do sistema operacional, incluindo suas cópias em novos aplicativos</a:t>
            </a:r>
            <a:endParaRPr/>
          </a:p>
          <a:p>
            <a:pPr marL="285750" marR="0" lvl="1" indent="-285750" algn="just" rtl="0">
              <a:lnSpc>
                <a:spcPct val="150000"/>
              </a:lnSpc>
              <a:spcBef>
                <a:spcPts val="0"/>
              </a:spcBef>
              <a:spcAft>
                <a:spcPts val="0"/>
              </a:spcAft>
              <a:buClr>
                <a:srgbClr val="000000"/>
              </a:buClr>
              <a:buSzPts val="1800"/>
              <a:buFont typeface="Arial"/>
              <a:buChar char="•"/>
            </a:pPr>
            <a:r>
              <a:rPr lang="pt-BR" sz="1800" b="1" i="0" u="none" strike="noStrike" cap="none">
                <a:solidFill>
                  <a:srgbClr val="000000"/>
                </a:solidFill>
                <a:latin typeface="Arial"/>
                <a:ea typeface="Arial"/>
                <a:cs typeface="Arial"/>
                <a:sym typeface="Arial"/>
              </a:rPr>
              <a:t>Arquivos precisam ser </a:t>
            </a:r>
            <a:r>
              <a:rPr lang="pt-BR" sz="1800" b="1" i="0" u="none" strike="noStrike" cap="none">
                <a:solidFill>
                  <a:srgbClr val="FF0000"/>
                </a:solidFill>
                <a:latin typeface="Arial"/>
                <a:ea typeface="Arial"/>
                <a:cs typeface="Arial"/>
                <a:sym typeface="Arial"/>
              </a:rPr>
              <a:t>executados</a:t>
            </a:r>
            <a:endParaRPr/>
          </a:p>
          <a:p>
            <a:pPr marL="285750" marR="0" lvl="0" indent="-171450" algn="just" rtl="0">
              <a:lnSpc>
                <a:spcPct val="15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p:txBody>
      </p:sp>
      <p:pic>
        <p:nvPicPr>
          <p:cNvPr id="787" name="Google Shape;787;p89"/>
          <p:cNvPicPr preferRelativeResize="0"/>
          <p:nvPr/>
        </p:nvPicPr>
        <p:blipFill rotWithShape="1">
          <a:blip r:embed="rId4">
            <a:alphaModFix/>
          </a:blip>
          <a:srcRect/>
          <a:stretch/>
        </p:blipFill>
        <p:spPr>
          <a:xfrm>
            <a:off x="6019800" y="1681827"/>
            <a:ext cx="2901949" cy="1913295"/>
          </a:xfrm>
          <a:prstGeom prst="rect">
            <a:avLst/>
          </a:prstGeom>
          <a:noFill/>
          <a:ln>
            <a:noFill/>
          </a:ln>
        </p:spPr>
      </p:pic>
      <p:pic>
        <p:nvPicPr>
          <p:cNvPr id="788" name="Google Shape;788;p89"/>
          <p:cNvPicPr preferRelativeResize="0"/>
          <p:nvPr/>
        </p:nvPicPr>
        <p:blipFill rotWithShape="1">
          <a:blip r:embed="rId5">
            <a:alphaModFix/>
          </a:blip>
          <a:srcRect/>
          <a:stretch/>
        </p:blipFill>
        <p:spPr>
          <a:xfrm>
            <a:off x="5716254" y="3865509"/>
            <a:ext cx="3205495" cy="21125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pic>
        <p:nvPicPr>
          <p:cNvPr id="803" name="Google Shape;803;p91"/>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804" name="Google Shape;804;p9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05" name="Google Shape;805;p91"/>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806" name="Google Shape;806;p9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27</a:t>
            </a:fld>
            <a:endParaRPr>
              <a:solidFill>
                <a:srgbClr val="000000"/>
              </a:solidFill>
            </a:endParaRPr>
          </a:p>
        </p:txBody>
      </p:sp>
      <p:sp>
        <p:nvSpPr>
          <p:cNvPr id="807" name="Google Shape;807;p91"/>
          <p:cNvSpPr/>
          <p:nvPr/>
        </p:nvSpPr>
        <p:spPr>
          <a:xfrm>
            <a:off x="175395" y="1192986"/>
            <a:ext cx="4519436" cy="437042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000" b="1" i="0" u="none" strike="noStrike" cap="none">
                <a:solidFill>
                  <a:srgbClr val="FF0000"/>
                </a:solidFill>
                <a:latin typeface="Bookman Old Style"/>
                <a:ea typeface="Bookman Old Style"/>
                <a:cs typeface="Bookman Old Style"/>
                <a:sym typeface="Bookman Old Style"/>
              </a:rPr>
              <a:t>Vírus</a:t>
            </a:r>
            <a:endParaRPr/>
          </a:p>
          <a:p>
            <a:pPr marL="0" marR="0" lvl="0" indent="0" algn="l" rtl="0">
              <a:lnSpc>
                <a:spcPct val="100000"/>
              </a:lnSpc>
              <a:spcBef>
                <a:spcPts val="0"/>
              </a:spcBef>
              <a:spcAft>
                <a:spcPts val="0"/>
              </a:spcAft>
              <a:buNone/>
            </a:pPr>
            <a:endParaRPr sz="2000" b="1" i="0" u="none" strike="noStrike" cap="none">
              <a:solidFill>
                <a:srgbClr val="FF0000"/>
              </a:solidFill>
              <a:latin typeface="Bookman Old Style"/>
              <a:ea typeface="Bookman Old Style"/>
              <a:cs typeface="Bookman Old Style"/>
              <a:sym typeface="Bookman Old Style"/>
            </a:endParaRPr>
          </a:p>
          <a:p>
            <a:pPr marL="0" marR="0" lvl="0" indent="0" algn="just" rtl="0">
              <a:lnSpc>
                <a:spcPct val="100000"/>
              </a:lnSpc>
              <a:spcBef>
                <a:spcPts val="0"/>
              </a:spcBef>
              <a:spcAft>
                <a:spcPts val="0"/>
              </a:spcAft>
              <a:buNone/>
            </a:pPr>
            <a:r>
              <a:rPr lang="pt-BR" sz="2000" b="1" i="0" u="none" strike="noStrike" cap="none">
                <a:solidFill>
                  <a:srgbClr val="000000"/>
                </a:solidFill>
                <a:latin typeface="Arial"/>
                <a:ea typeface="Arial"/>
                <a:cs typeface="Arial"/>
                <a:sym typeface="Arial"/>
              </a:rPr>
              <a:t>Ransomware</a:t>
            </a:r>
            <a:r>
              <a:rPr lang="pt-BR" sz="2000" b="0" i="0" u="none" strike="noStrike" cap="none">
                <a:solidFill>
                  <a:srgbClr val="000000"/>
                </a:solidFill>
                <a:latin typeface="Arial"/>
                <a:ea typeface="Arial"/>
                <a:cs typeface="Arial"/>
                <a:sym typeface="Arial"/>
              </a:rPr>
              <a:t> </a:t>
            </a: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pt-BR" sz="2000" b="0" i="0" u="none" strike="noStrike" cap="none">
                <a:solidFill>
                  <a:srgbClr val="000000"/>
                </a:solidFill>
                <a:latin typeface="Arial"/>
                <a:ea typeface="Arial"/>
                <a:cs typeface="Arial"/>
                <a:sym typeface="Arial"/>
              </a:rPr>
              <a:t>É um tipo de código malicioso que </a:t>
            </a:r>
            <a:r>
              <a:rPr lang="pt-BR" sz="2000" b="1" i="0" u="none" strike="noStrike" cap="none">
                <a:solidFill>
                  <a:srgbClr val="000000"/>
                </a:solidFill>
                <a:latin typeface="Arial"/>
                <a:ea typeface="Arial"/>
                <a:cs typeface="Arial"/>
                <a:sym typeface="Arial"/>
              </a:rPr>
              <a:t>torna inacessíveis os dados armazenados </a:t>
            </a:r>
            <a:r>
              <a:rPr lang="pt-BR" sz="2000" b="0" i="0" u="none" strike="noStrike" cap="none">
                <a:solidFill>
                  <a:srgbClr val="000000"/>
                </a:solidFill>
                <a:latin typeface="Arial"/>
                <a:ea typeface="Arial"/>
                <a:cs typeface="Arial"/>
                <a:sym typeface="Arial"/>
              </a:rPr>
              <a:t>em um equipamento, geralmente usando </a:t>
            </a:r>
            <a:r>
              <a:rPr lang="pt-BR" sz="2000" b="1" i="0" u="none" strike="noStrike" cap="none">
                <a:solidFill>
                  <a:srgbClr val="000000"/>
                </a:solidFill>
                <a:latin typeface="Arial"/>
                <a:ea typeface="Arial"/>
                <a:cs typeface="Arial"/>
                <a:sym typeface="Arial"/>
              </a:rPr>
              <a:t>criptografia</a:t>
            </a:r>
            <a:r>
              <a:rPr lang="pt-BR" sz="2000" b="0" i="0" u="none" strike="noStrike" cap="none">
                <a:solidFill>
                  <a:srgbClr val="000000"/>
                </a:solidFill>
                <a:latin typeface="Arial"/>
                <a:ea typeface="Arial"/>
                <a:cs typeface="Arial"/>
                <a:sym typeface="Arial"/>
              </a:rPr>
              <a:t>, e que exige pagamento de resgate (</a:t>
            </a:r>
            <a:r>
              <a:rPr lang="pt-BR" sz="2000" b="1" i="1" u="none" strike="noStrike" cap="none">
                <a:solidFill>
                  <a:srgbClr val="000000"/>
                </a:solidFill>
                <a:latin typeface="Arial"/>
                <a:ea typeface="Arial"/>
                <a:cs typeface="Arial"/>
                <a:sym typeface="Arial"/>
              </a:rPr>
              <a:t>ransom</a:t>
            </a:r>
            <a:r>
              <a:rPr lang="pt-BR" sz="2000" b="0" i="0" u="none" strike="noStrike" cap="none">
                <a:solidFill>
                  <a:srgbClr val="000000"/>
                </a:solidFill>
                <a:latin typeface="Arial"/>
                <a:ea typeface="Arial"/>
                <a:cs typeface="Arial"/>
                <a:sym typeface="Arial"/>
              </a:rPr>
              <a:t>) para restabelecer o acesso ao usuário.</a:t>
            </a:r>
            <a:endParaRPr/>
          </a:p>
          <a:p>
            <a:pPr marL="0" marR="0" lvl="0" indent="0" algn="just" rtl="0">
              <a:lnSpc>
                <a:spcPct val="100000"/>
              </a:lnSpc>
              <a:spcBef>
                <a:spcPts val="0"/>
              </a:spcBef>
              <a:spcAft>
                <a:spcPts val="0"/>
              </a:spcAft>
              <a:buNone/>
            </a:pPr>
            <a:r>
              <a:rPr lang="pt-BR" sz="2000" b="0" i="0" u="none" strike="noStrike" cap="none">
                <a:solidFill>
                  <a:srgbClr val="000000"/>
                </a:solidFill>
                <a:latin typeface="Arial"/>
                <a:ea typeface="Arial"/>
                <a:cs typeface="Arial"/>
                <a:sym typeface="Arial"/>
              </a:rPr>
              <a:t>O pagamento do resgate geralmente é feito via </a:t>
            </a:r>
            <a:r>
              <a:rPr lang="pt-BR" sz="2000" b="1" i="0" u="none" strike="noStrike" cap="none">
                <a:solidFill>
                  <a:srgbClr val="000000"/>
                </a:solidFill>
                <a:latin typeface="Arial"/>
                <a:ea typeface="Arial"/>
                <a:cs typeface="Arial"/>
                <a:sym typeface="Arial"/>
              </a:rPr>
              <a:t>bitcoins.</a:t>
            </a:r>
            <a:endParaRPr/>
          </a:p>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pic>
        <p:nvPicPr>
          <p:cNvPr id="808" name="Google Shape;808;p91"/>
          <p:cNvPicPr preferRelativeResize="0"/>
          <p:nvPr/>
        </p:nvPicPr>
        <p:blipFill rotWithShape="1">
          <a:blip r:embed="rId4">
            <a:alphaModFix/>
          </a:blip>
          <a:srcRect/>
          <a:stretch/>
        </p:blipFill>
        <p:spPr>
          <a:xfrm>
            <a:off x="4967785" y="653507"/>
            <a:ext cx="1811265" cy="1194192"/>
          </a:xfrm>
          <a:prstGeom prst="rect">
            <a:avLst/>
          </a:prstGeom>
          <a:noFill/>
          <a:ln>
            <a:noFill/>
          </a:ln>
        </p:spPr>
      </p:pic>
      <p:pic>
        <p:nvPicPr>
          <p:cNvPr id="809" name="Google Shape;809;p91" descr="Resultado de imagem para ransomware"/>
          <p:cNvPicPr preferRelativeResize="0"/>
          <p:nvPr/>
        </p:nvPicPr>
        <p:blipFill rotWithShape="1">
          <a:blip r:embed="rId5">
            <a:alphaModFix/>
          </a:blip>
          <a:srcRect/>
          <a:stretch/>
        </p:blipFill>
        <p:spPr>
          <a:xfrm>
            <a:off x="6168787" y="2170628"/>
            <a:ext cx="2761577" cy="1618002"/>
          </a:xfrm>
          <a:prstGeom prst="rect">
            <a:avLst/>
          </a:prstGeom>
          <a:noFill/>
          <a:ln>
            <a:noFill/>
          </a:ln>
        </p:spPr>
      </p:pic>
      <p:pic>
        <p:nvPicPr>
          <p:cNvPr id="810" name="Google Shape;810;p91"/>
          <p:cNvPicPr preferRelativeResize="0"/>
          <p:nvPr/>
        </p:nvPicPr>
        <p:blipFill rotWithShape="1">
          <a:blip r:embed="rId6">
            <a:alphaModFix/>
          </a:blip>
          <a:srcRect/>
          <a:stretch/>
        </p:blipFill>
        <p:spPr>
          <a:xfrm>
            <a:off x="4967785" y="4111559"/>
            <a:ext cx="4137864" cy="2183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92"/>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816" name="Google Shape;816;p9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17" name="Google Shape;817;p92"/>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818" name="Google Shape;818;p9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28</a:t>
            </a:fld>
            <a:endParaRPr>
              <a:solidFill>
                <a:srgbClr val="000000"/>
              </a:solidFill>
            </a:endParaRPr>
          </a:p>
        </p:txBody>
      </p:sp>
      <p:sp>
        <p:nvSpPr>
          <p:cNvPr id="819" name="Google Shape;819;p92"/>
          <p:cNvSpPr/>
          <p:nvPr/>
        </p:nvSpPr>
        <p:spPr>
          <a:xfrm>
            <a:off x="175394" y="1070354"/>
            <a:ext cx="344838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Malware = Malicious Software</a:t>
            </a:r>
            <a:endParaRPr/>
          </a:p>
        </p:txBody>
      </p:sp>
      <p:sp>
        <p:nvSpPr>
          <p:cNvPr id="820" name="Google Shape;820;p92"/>
          <p:cNvSpPr/>
          <p:nvPr/>
        </p:nvSpPr>
        <p:spPr>
          <a:xfrm>
            <a:off x="155752" y="1681827"/>
            <a:ext cx="5276057" cy="39703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Worms - Verme</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1"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pt-BR" sz="1800" b="0" i="0" u="none" strike="noStrike" cap="none">
                <a:solidFill>
                  <a:srgbClr val="000000"/>
                </a:solidFill>
                <a:latin typeface="Arial"/>
                <a:ea typeface="Arial"/>
                <a:cs typeface="Arial"/>
                <a:sym typeface="Arial"/>
              </a:rPr>
              <a:t>Worm é um programa independente com capacidade de se </a:t>
            </a:r>
            <a:r>
              <a:rPr lang="pt-BR" sz="1800" b="1" i="0" u="none" strike="noStrike" cap="none">
                <a:solidFill>
                  <a:srgbClr val="FF0000"/>
                </a:solidFill>
                <a:latin typeface="Arial"/>
                <a:ea typeface="Arial"/>
                <a:cs typeface="Arial"/>
                <a:sym typeface="Arial"/>
              </a:rPr>
              <a:t>auto-propagar</a:t>
            </a:r>
            <a:r>
              <a:rPr lang="pt-BR" sz="1800" b="0" i="0" u="none" strike="noStrike" cap="none">
                <a:solidFill>
                  <a:srgbClr val="000000"/>
                </a:solidFill>
                <a:latin typeface="Arial"/>
                <a:ea typeface="Arial"/>
                <a:cs typeface="Arial"/>
                <a:sym typeface="Arial"/>
              </a:rPr>
              <a:t> através de redes, </a:t>
            </a:r>
            <a:r>
              <a:rPr lang="pt-BR" sz="1800" b="1" i="0" u="none" strike="noStrike" cap="none">
                <a:solidFill>
                  <a:srgbClr val="000000"/>
                </a:solidFill>
                <a:latin typeface="Arial"/>
                <a:ea typeface="Arial"/>
                <a:cs typeface="Arial"/>
                <a:sym typeface="Arial"/>
              </a:rPr>
              <a:t>enviando cópias de si mesmo de computador para computador</a:t>
            </a:r>
            <a:r>
              <a:rPr lang="pt-BR" sz="1800" b="0" i="0" u="none" strike="noStrike" cap="none">
                <a:solidFill>
                  <a:srgbClr val="000000"/>
                </a:solidFill>
                <a:latin typeface="Arial"/>
                <a:ea typeface="Arial"/>
                <a:cs typeface="Arial"/>
                <a:sym typeface="Arial"/>
              </a:rPr>
              <a:t>, explorando a vulnerabilidade de programas e sistemas ou falhas na configuração de softwares instalados.</a:t>
            </a:r>
            <a:endParaRPr/>
          </a:p>
          <a:p>
            <a:pPr marL="0" marR="0" lvl="0" indent="0" algn="just"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pt-BR" sz="1800" b="0" i="0" u="none" strike="noStrike" cap="none">
                <a:solidFill>
                  <a:srgbClr val="000000"/>
                </a:solidFill>
                <a:latin typeface="Arial"/>
                <a:ea typeface="Arial"/>
                <a:cs typeface="Arial"/>
                <a:sym typeface="Arial"/>
              </a:rPr>
              <a:t>O Worm não é um vírus, pois não embute cópias de si mesmo em outros programas ou arquivos e </a:t>
            </a:r>
            <a:r>
              <a:rPr lang="pt-BR" sz="1800" b="1" i="0" u="none" strike="noStrike" cap="none">
                <a:solidFill>
                  <a:srgbClr val="000000"/>
                </a:solidFill>
                <a:latin typeface="Arial"/>
                <a:ea typeface="Arial"/>
                <a:cs typeface="Arial"/>
                <a:sym typeface="Arial"/>
              </a:rPr>
              <a:t>não necessita ser executado para se propagar</a:t>
            </a:r>
            <a:r>
              <a:rPr lang="pt-BR" sz="1800" b="0" i="0" u="none" strike="noStrike" cap="none">
                <a:solidFill>
                  <a:srgbClr val="000000"/>
                </a:solidFill>
                <a:latin typeface="Arial"/>
                <a:ea typeface="Arial"/>
                <a:cs typeface="Arial"/>
                <a:sym typeface="Arial"/>
              </a:rPr>
              <a:t>. Pode abrir portas de acesso para entrada de novos Worms.</a:t>
            </a:r>
            <a:endParaRPr/>
          </a:p>
        </p:txBody>
      </p:sp>
      <p:pic>
        <p:nvPicPr>
          <p:cNvPr id="821" name="Google Shape;821;p92"/>
          <p:cNvPicPr preferRelativeResize="0"/>
          <p:nvPr/>
        </p:nvPicPr>
        <p:blipFill rotWithShape="1">
          <a:blip r:embed="rId4">
            <a:alphaModFix/>
          </a:blip>
          <a:srcRect/>
          <a:stretch/>
        </p:blipFill>
        <p:spPr>
          <a:xfrm>
            <a:off x="6136100" y="4058517"/>
            <a:ext cx="2691573" cy="1798352"/>
          </a:xfrm>
          <a:prstGeom prst="rect">
            <a:avLst/>
          </a:prstGeom>
          <a:noFill/>
          <a:ln>
            <a:noFill/>
          </a:ln>
        </p:spPr>
      </p:pic>
      <p:pic>
        <p:nvPicPr>
          <p:cNvPr id="822" name="Google Shape;822;p92"/>
          <p:cNvPicPr preferRelativeResize="0"/>
          <p:nvPr/>
        </p:nvPicPr>
        <p:blipFill rotWithShape="1">
          <a:blip r:embed="rId5">
            <a:alphaModFix/>
          </a:blip>
          <a:srcRect/>
          <a:stretch/>
        </p:blipFill>
        <p:spPr>
          <a:xfrm>
            <a:off x="5701882" y="1554497"/>
            <a:ext cx="3205473" cy="211248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p93"/>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828" name="Google Shape;828;p9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29" name="Google Shape;829;p93"/>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830" name="Google Shape;830;p9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29</a:t>
            </a:fld>
            <a:endParaRPr>
              <a:solidFill>
                <a:srgbClr val="000000"/>
              </a:solidFill>
            </a:endParaRPr>
          </a:p>
        </p:txBody>
      </p:sp>
      <p:sp>
        <p:nvSpPr>
          <p:cNvPr id="831" name="Google Shape;831;p93"/>
          <p:cNvSpPr/>
          <p:nvPr/>
        </p:nvSpPr>
        <p:spPr>
          <a:xfrm>
            <a:off x="175394" y="1070354"/>
            <a:ext cx="344838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Malware = Malicious Software</a:t>
            </a:r>
            <a:endParaRPr/>
          </a:p>
        </p:txBody>
      </p:sp>
      <p:sp>
        <p:nvSpPr>
          <p:cNvPr id="832" name="Google Shape;832;p93"/>
          <p:cNvSpPr/>
          <p:nvPr/>
        </p:nvSpPr>
        <p:spPr>
          <a:xfrm>
            <a:off x="155752" y="1681827"/>
            <a:ext cx="5276057" cy="23083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dirty="0" err="1">
                <a:solidFill>
                  <a:srgbClr val="000000"/>
                </a:solidFill>
                <a:latin typeface="Arial"/>
                <a:ea typeface="Arial"/>
                <a:cs typeface="Arial"/>
                <a:sym typeface="Arial"/>
              </a:rPr>
              <a:t>Virus</a:t>
            </a:r>
            <a:r>
              <a:rPr lang="pt-BR" sz="1800" b="1" i="0" u="none" strike="noStrike" cap="none" dirty="0">
                <a:solidFill>
                  <a:srgbClr val="000000"/>
                </a:solidFill>
                <a:latin typeface="Arial"/>
                <a:ea typeface="Arial"/>
                <a:cs typeface="Arial"/>
                <a:sym typeface="Arial"/>
              </a:rPr>
              <a:t> x </a:t>
            </a:r>
            <a:r>
              <a:rPr lang="pt-BR" sz="1800" b="1" i="0" u="none" strike="noStrike" cap="none" dirty="0" err="1">
                <a:solidFill>
                  <a:srgbClr val="000000"/>
                </a:solidFill>
                <a:latin typeface="Arial"/>
                <a:ea typeface="Arial"/>
                <a:cs typeface="Arial"/>
                <a:sym typeface="Arial"/>
              </a:rPr>
              <a:t>Worms</a:t>
            </a:r>
            <a:r>
              <a:rPr lang="pt-BR" sz="1800" b="1" i="0" u="none" strike="noStrike" cap="none" dirty="0">
                <a:solidFill>
                  <a:srgbClr val="000000"/>
                </a:solidFill>
                <a:latin typeface="Arial"/>
                <a:ea typeface="Arial"/>
                <a:cs typeface="Arial"/>
                <a:sym typeface="Arial"/>
              </a:rPr>
              <a:t> </a:t>
            </a:r>
            <a:endParaRPr dirty="0"/>
          </a:p>
          <a:p>
            <a:pPr marL="0" marR="0" lvl="0" indent="0" algn="l" rtl="0">
              <a:lnSpc>
                <a:spcPct val="100000"/>
              </a:lnSpc>
              <a:spcBef>
                <a:spcPts val="0"/>
              </a:spcBef>
              <a:spcAft>
                <a:spcPts val="0"/>
              </a:spcAft>
              <a:buNone/>
            </a:pPr>
            <a:endParaRPr sz="1800" b="1" i="0" u="none" strike="noStrike" cap="none" dirty="0">
              <a:solidFill>
                <a:srgbClr val="000000"/>
              </a:solidFill>
              <a:latin typeface="Arial"/>
              <a:ea typeface="Arial"/>
              <a:cs typeface="Arial"/>
              <a:sym typeface="Arial"/>
            </a:endParaRPr>
          </a:p>
          <a:p>
            <a:pPr marL="0" marR="0" lvl="0" indent="0" algn="just" rtl="0">
              <a:lnSpc>
                <a:spcPct val="150000"/>
              </a:lnSpc>
              <a:spcBef>
                <a:spcPts val="0"/>
              </a:spcBef>
              <a:spcAft>
                <a:spcPts val="0"/>
              </a:spcAft>
              <a:buNone/>
            </a:pPr>
            <a:r>
              <a:rPr lang="pt-BR" sz="1800" b="0" i="0" u="none" strike="noStrike" cap="none" dirty="0">
                <a:solidFill>
                  <a:srgbClr val="000000"/>
                </a:solidFill>
                <a:latin typeface="Arial"/>
                <a:ea typeface="Arial"/>
                <a:cs typeface="Arial"/>
                <a:sym typeface="Arial"/>
              </a:rPr>
              <a:t>Enquanto um </a:t>
            </a:r>
            <a:r>
              <a:rPr lang="pt-BR" sz="1800" b="1" i="0" u="none" strike="noStrike" cap="none" dirty="0">
                <a:solidFill>
                  <a:srgbClr val="000000"/>
                </a:solidFill>
                <a:latin typeface="Arial"/>
                <a:ea typeface="Arial"/>
                <a:cs typeface="Arial"/>
                <a:sym typeface="Arial"/>
              </a:rPr>
              <a:t>vírus</a:t>
            </a:r>
            <a:r>
              <a:rPr lang="pt-BR" sz="1800" b="0" i="0" u="none" strike="noStrike" cap="none" dirty="0">
                <a:solidFill>
                  <a:srgbClr val="000000"/>
                </a:solidFill>
                <a:latin typeface="Arial"/>
                <a:ea typeface="Arial"/>
                <a:cs typeface="Arial"/>
                <a:sym typeface="Arial"/>
              </a:rPr>
              <a:t> infecta um programa e necessita deste programa hospedeiro para se alastrar, o </a:t>
            </a:r>
            <a:r>
              <a:rPr lang="pt-BR" sz="1800" b="1" i="0" u="none" strike="noStrike" cap="none" dirty="0" err="1">
                <a:solidFill>
                  <a:srgbClr val="000000"/>
                </a:solidFill>
                <a:latin typeface="Arial"/>
                <a:ea typeface="Arial"/>
                <a:cs typeface="Arial"/>
                <a:sym typeface="Arial"/>
              </a:rPr>
              <a:t>worm</a:t>
            </a:r>
            <a:r>
              <a:rPr lang="pt-BR" sz="1800" b="0" i="0" u="none" strike="noStrike" cap="none" dirty="0">
                <a:solidFill>
                  <a:srgbClr val="000000"/>
                </a:solidFill>
                <a:latin typeface="Arial"/>
                <a:ea typeface="Arial"/>
                <a:cs typeface="Arial"/>
                <a:sym typeface="Arial"/>
              </a:rPr>
              <a:t> é um programa completo e não precisa de outro para se propagar.</a:t>
            </a:r>
            <a:endParaRPr dirty="0"/>
          </a:p>
        </p:txBody>
      </p:sp>
      <p:pic>
        <p:nvPicPr>
          <p:cNvPr id="833" name="Google Shape;833;p93"/>
          <p:cNvPicPr preferRelativeResize="0"/>
          <p:nvPr/>
        </p:nvPicPr>
        <p:blipFill rotWithShape="1">
          <a:blip r:embed="rId4">
            <a:alphaModFix/>
          </a:blip>
          <a:srcRect/>
          <a:stretch/>
        </p:blipFill>
        <p:spPr>
          <a:xfrm>
            <a:off x="5995227" y="1681827"/>
            <a:ext cx="2691573" cy="17983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6"/>
          <p:cNvSpPr txBox="1">
            <a:spLocks noGrp="1"/>
          </p:cNvSpPr>
          <p:nvPr>
            <p:ph type="title"/>
          </p:nvPr>
        </p:nvSpPr>
        <p:spPr>
          <a:xfrm>
            <a:off x="457200" y="6985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pt-BR" sz="2400" b="1" i="0" u="none">
                <a:solidFill>
                  <a:schemeClr val="dk1"/>
                </a:solidFill>
                <a:latin typeface="Arial"/>
                <a:ea typeface="Arial"/>
                <a:cs typeface="Arial"/>
                <a:sym typeface="Arial"/>
              </a:rPr>
              <a:t>Objetivo</a:t>
            </a:r>
            <a:endParaRPr/>
          </a:p>
        </p:txBody>
      </p:sp>
      <p:sp>
        <p:nvSpPr>
          <p:cNvPr id="456" name="Google Shape;456;p5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pt-BR" sz="1200" b="0" i="0" u="none" strike="noStrike" cap="none">
                <a:solidFill>
                  <a:srgbClr val="000000"/>
                </a:solidFill>
                <a:latin typeface="Arial Black"/>
                <a:ea typeface="Arial Black"/>
                <a:cs typeface="Arial Black"/>
                <a:sym typeface="Arial Black"/>
              </a:rPr>
              <a:t>3</a:t>
            </a:fld>
            <a:endParaRPr sz="1400" b="0" i="0" u="none" strike="noStrike" cap="none">
              <a:solidFill>
                <a:srgbClr val="000000"/>
              </a:solidFill>
              <a:latin typeface="Arial"/>
              <a:ea typeface="Arial"/>
              <a:cs typeface="Arial"/>
              <a:sym typeface="Arial"/>
            </a:endParaRPr>
          </a:p>
        </p:txBody>
      </p:sp>
      <p:pic>
        <p:nvPicPr>
          <p:cNvPr id="457" name="Google Shape;457;p56"/>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458" name="Google Shape;458;p56"/>
          <p:cNvSpPr txBox="1"/>
          <p:nvPr/>
        </p:nvSpPr>
        <p:spPr>
          <a:xfrm>
            <a:off x="1859012" y="2084553"/>
            <a:ext cx="6220464" cy="308259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000000"/>
              </a:buClr>
              <a:buSzPts val="2000"/>
              <a:buFont typeface="Arial"/>
              <a:buChar char="•"/>
            </a:pPr>
            <a:r>
              <a:rPr lang="pt-BR" sz="2000" b="0" i="0" u="none" strike="noStrike" cap="none">
                <a:solidFill>
                  <a:srgbClr val="000000"/>
                </a:solidFill>
                <a:latin typeface="Arial"/>
                <a:ea typeface="Arial"/>
                <a:cs typeface="Arial"/>
                <a:sym typeface="Arial"/>
              </a:rPr>
              <a:t>Introdução</a:t>
            </a:r>
            <a:endParaRPr/>
          </a:p>
          <a:p>
            <a:pPr marL="342900" marR="0" lvl="0" indent="-342900" algn="l" rtl="0">
              <a:lnSpc>
                <a:spcPct val="150000"/>
              </a:lnSpc>
              <a:spcBef>
                <a:spcPts val="0"/>
              </a:spcBef>
              <a:spcAft>
                <a:spcPts val="0"/>
              </a:spcAft>
              <a:buClr>
                <a:srgbClr val="000000"/>
              </a:buClr>
              <a:buSzPts val="2000"/>
              <a:buFont typeface="Arial"/>
              <a:buChar char="•"/>
            </a:pPr>
            <a:r>
              <a:rPr lang="pt-BR" sz="2000" b="0" i="0" u="none" strike="noStrike" cap="none">
                <a:solidFill>
                  <a:srgbClr val="000000"/>
                </a:solidFill>
                <a:latin typeface="Arial"/>
                <a:ea typeface="Arial"/>
                <a:cs typeface="Arial"/>
                <a:sym typeface="Arial"/>
              </a:rPr>
              <a:t>Ameaças e ataques</a:t>
            </a:r>
            <a:endParaRPr/>
          </a:p>
          <a:p>
            <a:pPr marL="342900" marR="0" lvl="0" indent="-342900" algn="l" rtl="0">
              <a:lnSpc>
                <a:spcPct val="150000"/>
              </a:lnSpc>
              <a:spcBef>
                <a:spcPts val="0"/>
              </a:spcBef>
              <a:spcAft>
                <a:spcPts val="0"/>
              </a:spcAft>
              <a:buClr>
                <a:srgbClr val="000000"/>
              </a:buClr>
              <a:buSzPts val="2000"/>
              <a:buFont typeface="Arial"/>
              <a:buChar char="•"/>
            </a:pPr>
            <a:r>
              <a:rPr lang="pt-BR" sz="2000" b="0" i="0" u="none" strike="noStrike" cap="none">
                <a:solidFill>
                  <a:srgbClr val="000000"/>
                </a:solidFill>
                <a:latin typeface="Arial"/>
                <a:ea typeface="Arial"/>
                <a:cs typeface="Arial"/>
                <a:sym typeface="Arial"/>
              </a:rPr>
              <a:t>Exemplos de Ameaças e ataques</a:t>
            </a:r>
            <a:endParaRPr/>
          </a:p>
          <a:p>
            <a:pPr marL="342900" marR="0" lvl="0" indent="-342900" algn="l" rtl="0">
              <a:lnSpc>
                <a:spcPct val="150000"/>
              </a:lnSpc>
              <a:spcBef>
                <a:spcPts val="0"/>
              </a:spcBef>
              <a:spcAft>
                <a:spcPts val="0"/>
              </a:spcAft>
              <a:buClr>
                <a:srgbClr val="000000"/>
              </a:buClr>
              <a:buSzPts val="2000"/>
              <a:buFont typeface="Arial"/>
              <a:buChar char="•"/>
            </a:pPr>
            <a:r>
              <a:rPr lang="pt-BR" sz="2000" b="0" i="0" u="none" strike="noStrike" cap="none">
                <a:solidFill>
                  <a:srgbClr val="000000"/>
                </a:solidFill>
                <a:latin typeface="Arial"/>
                <a:ea typeface="Arial"/>
                <a:cs typeface="Arial"/>
                <a:sym typeface="Arial"/>
              </a:rPr>
              <a:t>Aplicativos Maliciosos</a:t>
            </a:r>
            <a:endParaRPr/>
          </a:p>
          <a:p>
            <a:pPr marL="342900" marR="0" lvl="0" indent="-342900" algn="l" rtl="0">
              <a:lnSpc>
                <a:spcPct val="150000"/>
              </a:lnSpc>
              <a:spcBef>
                <a:spcPts val="0"/>
              </a:spcBef>
              <a:spcAft>
                <a:spcPts val="0"/>
              </a:spcAft>
              <a:buClr>
                <a:srgbClr val="000000"/>
              </a:buClr>
              <a:buSzPts val="2000"/>
              <a:buFont typeface="Arial"/>
              <a:buChar char="•"/>
            </a:pPr>
            <a:r>
              <a:rPr lang="pt-BR" sz="2000" b="0" i="0" u="none" strike="noStrike" cap="none">
                <a:solidFill>
                  <a:srgbClr val="000000"/>
                </a:solidFill>
                <a:latin typeface="Arial"/>
                <a:ea typeface="Arial"/>
                <a:cs typeface="Arial"/>
                <a:sym typeface="Arial"/>
              </a:rPr>
              <a:t>Questionário</a:t>
            </a:r>
            <a:endParaRPr sz="2000" b="0" i="0" u="none" strike="noStrike" cap="none">
              <a:solidFill>
                <a:srgbClr val="000000"/>
              </a:solidFill>
              <a:latin typeface="Arial"/>
              <a:ea typeface="Arial"/>
              <a:cs typeface="Arial"/>
              <a:sym typeface="Arial"/>
            </a:endParaRPr>
          </a:p>
        </p:txBody>
      </p:sp>
      <p:sp>
        <p:nvSpPr>
          <p:cNvPr id="459" name="Google Shape;459;p5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t>Aula 07 - Segurança</a:t>
            </a:r>
            <a:endParaRPr/>
          </a:p>
        </p:txBody>
      </p:sp>
      <p:sp>
        <p:nvSpPr>
          <p:cNvPr id="460" name="Google Shape;460;p5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3</a:t>
            </a:fld>
            <a:endParaRPr>
              <a:solidFill>
                <a:srgbClr val="000000"/>
              </a:solidFill>
            </a:endParaRPr>
          </a:p>
        </p:txBody>
      </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pic>
        <p:nvPicPr>
          <p:cNvPr id="838" name="Google Shape;838;p94"/>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839" name="Google Shape;839;p9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40" name="Google Shape;840;p94"/>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841" name="Google Shape;841;p9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30</a:t>
            </a:fld>
            <a:endParaRPr>
              <a:solidFill>
                <a:srgbClr val="000000"/>
              </a:solidFill>
            </a:endParaRPr>
          </a:p>
        </p:txBody>
      </p:sp>
      <p:sp>
        <p:nvSpPr>
          <p:cNvPr id="842" name="Google Shape;842;p94"/>
          <p:cNvSpPr/>
          <p:nvPr/>
        </p:nvSpPr>
        <p:spPr>
          <a:xfrm>
            <a:off x="175394" y="1070354"/>
            <a:ext cx="344838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Malware = Malicious Software</a:t>
            </a:r>
            <a:endParaRPr/>
          </a:p>
        </p:txBody>
      </p:sp>
      <p:sp>
        <p:nvSpPr>
          <p:cNvPr id="843" name="Google Shape;843;p94"/>
          <p:cNvSpPr/>
          <p:nvPr/>
        </p:nvSpPr>
        <p:spPr>
          <a:xfrm>
            <a:off x="175394" y="1604854"/>
            <a:ext cx="510909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dirty="0">
                <a:solidFill>
                  <a:srgbClr val="000000"/>
                </a:solidFill>
                <a:latin typeface="Arial"/>
                <a:ea typeface="Arial"/>
                <a:cs typeface="Arial"/>
                <a:sym typeface="Arial"/>
              </a:rPr>
              <a:t>Porta dos Fundos (</a:t>
            </a:r>
            <a:r>
              <a:rPr lang="pt-BR" sz="1800" b="1" i="0" u="none" strike="noStrike" cap="none" dirty="0" err="1">
                <a:solidFill>
                  <a:srgbClr val="000000"/>
                </a:solidFill>
                <a:latin typeface="Arial"/>
                <a:ea typeface="Arial"/>
                <a:cs typeface="Arial"/>
                <a:sym typeface="Arial"/>
              </a:rPr>
              <a:t>Trapdoors</a:t>
            </a:r>
            <a:r>
              <a:rPr lang="pt-BR" sz="1800" b="1" i="0" u="none" strike="noStrike" cap="none" dirty="0">
                <a:solidFill>
                  <a:srgbClr val="000000"/>
                </a:solidFill>
                <a:latin typeface="Arial"/>
                <a:ea typeface="Arial"/>
                <a:cs typeface="Arial"/>
                <a:sym typeface="Arial"/>
              </a:rPr>
              <a:t> ou </a:t>
            </a:r>
            <a:r>
              <a:rPr lang="pt-BR" sz="1800" b="1" i="0" u="none" strike="noStrike" cap="none" dirty="0" err="1">
                <a:solidFill>
                  <a:srgbClr val="000000"/>
                </a:solidFill>
                <a:latin typeface="Arial"/>
                <a:ea typeface="Arial"/>
                <a:cs typeface="Arial"/>
                <a:sym typeface="Arial"/>
              </a:rPr>
              <a:t>Backdoors</a:t>
            </a:r>
            <a:r>
              <a:rPr lang="pt-BR" sz="1800" b="1" i="0" u="none" strike="noStrike" cap="none" dirty="0">
                <a:solidFill>
                  <a:srgbClr val="000000"/>
                </a:solidFill>
                <a:latin typeface="Arial"/>
                <a:ea typeface="Arial"/>
                <a:cs typeface="Arial"/>
                <a:sym typeface="Arial"/>
              </a:rPr>
              <a:t>)</a:t>
            </a:r>
            <a:endParaRPr sz="1800" b="1" i="0" u="none" strike="noStrike" cap="none" dirty="0">
              <a:solidFill>
                <a:srgbClr val="000000"/>
              </a:solidFill>
              <a:latin typeface="Arial"/>
              <a:ea typeface="Arial"/>
              <a:cs typeface="Arial"/>
              <a:sym typeface="Arial"/>
            </a:endParaRPr>
          </a:p>
        </p:txBody>
      </p:sp>
      <p:sp>
        <p:nvSpPr>
          <p:cNvPr id="844" name="Google Shape;844;p94"/>
          <p:cNvSpPr/>
          <p:nvPr/>
        </p:nvSpPr>
        <p:spPr>
          <a:xfrm>
            <a:off x="175394" y="2460440"/>
            <a:ext cx="4572000" cy="2400657"/>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pt-BR" sz="2000" b="1" i="0" u="none" strike="noStrike" cap="none" dirty="0">
                <a:solidFill>
                  <a:srgbClr val="000000"/>
                </a:solidFill>
                <a:latin typeface="Arial"/>
                <a:ea typeface="Arial"/>
                <a:cs typeface="Arial"/>
                <a:sym typeface="Arial"/>
              </a:rPr>
              <a:t>Ponto de entrada secreto embutido em uma aplicação o qual permite o acesso ao sistema </a:t>
            </a:r>
            <a:r>
              <a:rPr lang="pt-BR" sz="2000" b="0" i="0" u="none" strike="noStrike" cap="none" dirty="0">
                <a:solidFill>
                  <a:srgbClr val="000000"/>
                </a:solidFill>
                <a:latin typeface="Arial"/>
                <a:ea typeface="Arial"/>
                <a:cs typeface="Arial"/>
                <a:sym typeface="Arial"/>
              </a:rPr>
              <a:t>sem que necessite passar por procedimentos de acesso usuais.</a:t>
            </a:r>
            <a:endParaRPr sz="2000" b="0" i="0" u="none" strike="noStrike" cap="none" dirty="0">
              <a:solidFill>
                <a:srgbClr val="000000"/>
              </a:solidFill>
              <a:latin typeface="Arial"/>
              <a:ea typeface="Arial"/>
              <a:cs typeface="Arial"/>
              <a:sym typeface="Arial"/>
            </a:endParaRPr>
          </a:p>
        </p:txBody>
      </p:sp>
      <p:pic>
        <p:nvPicPr>
          <p:cNvPr id="845" name="Google Shape;845;p94" descr="backdoor.jpg"/>
          <p:cNvPicPr preferRelativeResize="0"/>
          <p:nvPr/>
        </p:nvPicPr>
        <p:blipFill rotWithShape="1">
          <a:blip r:embed="rId4">
            <a:alphaModFix/>
          </a:blip>
          <a:srcRect/>
          <a:stretch/>
        </p:blipFill>
        <p:spPr>
          <a:xfrm>
            <a:off x="5774141" y="1244259"/>
            <a:ext cx="3015018" cy="2432361"/>
          </a:xfrm>
          <a:prstGeom prst="rect">
            <a:avLst/>
          </a:prstGeom>
          <a:noFill/>
          <a:ln>
            <a:noFill/>
          </a:ln>
        </p:spPr>
      </p:pic>
      <p:pic>
        <p:nvPicPr>
          <p:cNvPr id="846" name="Google Shape;846;p94"/>
          <p:cNvPicPr preferRelativeResize="0"/>
          <p:nvPr/>
        </p:nvPicPr>
        <p:blipFill rotWithShape="1">
          <a:blip r:embed="rId5">
            <a:alphaModFix/>
          </a:blip>
          <a:srcRect/>
          <a:stretch/>
        </p:blipFill>
        <p:spPr>
          <a:xfrm>
            <a:off x="5774141" y="3971428"/>
            <a:ext cx="3315483" cy="218498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pic>
        <p:nvPicPr>
          <p:cNvPr id="864" name="Google Shape;864;p96"/>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865" name="Google Shape;865;p9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66" name="Google Shape;866;p96"/>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867" name="Google Shape;867;p9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31</a:t>
            </a:fld>
            <a:endParaRPr>
              <a:solidFill>
                <a:srgbClr val="000000"/>
              </a:solidFill>
            </a:endParaRPr>
          </a:p>
        </p:txBody>
      </p:sp>
      <p:sp>
        <p:nvSpPr>
          <p:cNvPr id="868" name="Google Shape;868;p96"/>
          <p:cNvSpPr/>
          <p:nvPr/>
        </p:nvSpPr>
        <p:spPr>
          <a:xfrm>
            <a:off x="175394" y="1070354"/>
            <a:ext cx="344838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Malware = Malicious Software</a:t>
            </a:r>
            <a:endParaRPr/>
          </a:p>
        </p:txBody>
      </p:sp>
      <p:sp>
        <p:nvSpPr>
          <p:cNvPr id="869" name="Google Shape;869;p96"/>
          <p:cNvSpPr/>
          <p:nvPr/>
        </p:nvSpPr>
        <p:spPr>
          <a:xfrm>
            <a:off x="175394" y="1604854"/>
            <a:ext cx="203132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Bombas Lógicas</a:t>
            </a:r>
            <a:endParaRPr/>
          </a:p>
        </p:txBody>
      </p:sp>
      <p:sp>
        <p:nvSpPr>
          <p:cNvPr id="870" name="Google Shape;870;p96"/>
          <p:cNvSpPr/>
          <p:nvPr/>
        </p:nvSpPr>
        <p:spPr>
          <a:xfrm>
            <a:off x="0" y="2042785"/>
            <a:ext cx="5966099" cy="466281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Um dos </a:t>
            </a:r>
            <a:r>
              <a:rPr lang="pt-BR" sz="1800" b="1" i="0" u="none" strike="noStrike" cap="none">
                <a:solidFill>
                  <a:srgbClr val="000000"/>
                </a:solidFill>
                <a:latin typeface="Arial"/>
                <a:ea typeface="Arial"/>
                <a:cs typeface="Arial"/>
                <a:sym typeface="Arial"/>
              </a:rPr>
              <a:t>mais velhos aplicativos maliciosos</a:t>
            </a:r>
            <a:r>
              <a:rPr lang="pt-BR" sz="1800" b="0" i="0" u="none" strike="noStrike" cap="none">
                <a:solidFill>
                  <a:srgbClr val="000000"/>
                </a:solidFill>
                <a:latin typeface="Arial"/>
                <a:ea typeface="Arial"/>
                <a:cs typeface="Arial"/>
                <a:sym typeface="Arial"/>
              </a:rPr>
              <a:t>, precedendo os vírus e worms.</a:t>
            </a:r>
            <a:endParaRPr sz="18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Código embutido em programas legítimos que quando certas condições forem atingidas ele “</a:t>
            </a:r>
            <a:r>
              <a:rPr lang="pt-BR" sz="1800" b="1" i="0" u="none" strike="noStrike" cap="none">
                <a:solidFill>
                  <a:srgbClr val="000000"/>
                </a:solidFill>
                <a:latin typeface="Arial"/>
                <a:ea typeface="Arial"/>
                <a:cs typeface="Arial"/>
                <a:sym typeface="Arial"/>
              </a:rPr>
              <a:t>explode</a:t>
            </a:r>
            <a:r>
              <a:rPr lang="pt-BR" sz="1800" b="0" i="0" u="none" strike="noStrike" cap="none">
                <a:solidFill>
                  <a:srgbClr val="000000"/>
                </a:solidFill>
                <a:latin typeface="Arial"/>
                <a:ea typeface="Arial"/>
                <a:cs typeface="Arial"/>
                <a:sym typeface="Arial"/>
              </a:rPr>
              <a:t>”</a:t>
            </a:r>
            <a:endParaRPr/>
          </a:p>
          <a:p>
            <a:pPr marL="285750" marR="0" lvl="0" indent="-285750" algn="just" rtl="0">
              <a:lnSpc>
                <a:spcPct val="150000"/>
              </a:lnSpc>
              <a:spcBef>
                <a:spcPts val="0"/>
              </a:spcBef>
              <a:spcAft>
                <a:spcPts val="0"/>
              </a:spcAft>
              <a:buClr>
                <a:srgbClr val="000000"/>
              </a:buClr>
              <a:buSzPts val="1800"/>
              <a:buFont typeface="Arial"/>
              <a:buChar char="•"/>
            </a:pPr>
            <a:r>
              <a:rPr lang="pt-BR" sz="1800" b="1" i="0" u="none" strike="noStrike" cap="none">
                <a:solidFill>
                  <a:srgbClr val="000000"/>
                </a:solidFill>
                <a:latin typeface="Arial"/>
                <a:ea typeface="Arial"/>
                <a:cs typeface="Arial"/>
                <a:sym typeface="Arial"/>
              </a:rPr>
              <a:t>Data específica.</a:t>
            </a:r>
            <a:endParaRPr sz="1800" b="1"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presença ou falta de arquivos.</a:t>
            </a:r>
            <a:endParaRPr sz="1800" b="0" i="0" u="none" strike="noStrike" cap="none">
              <a:solidFill>
                <a:srgbClr val="000000"/>
              </a:solidFill>
              <a:latin typeface="Arial"/>
              <a:ea typeface="Arial"/>
              <a:cs typeface="Arial"/>
              <a:sym typeface="Arial"/>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determinado usuário que esteja rodando a aplicação</a:t>
            </a:r>
            <a:endParaRPr/>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a:solidFill>
                  <a:srgbClr val="000000"/>
                </a:solidFill>
                <a:latin typeface="Arial"/>
                <a:ea typeface="Arial"/>
                <a:cs typeface="Arial"/>
                <a:sym typeface="Arial"/>
              </a:rPr>
              <a:t>Quando é disparada, pode </a:t>
            </a:r>
            <a:r>
              <a:rPr lang="pt-BR" sz="1800" b="1" i="0" u="none" strike="noStrike" cap="none">
                <a:solidFill>
                  <a:srgbClr val="000000"/>
                </a:solidFill>
                <a:latin typeface="Arial"/>
                <a:ea typeface="Arial"/>
                <a:cs typeface="Arial"/>
                <a:sym typeface="Arial"/>
              </a:rPr>
              <a:t>apagar e alterar ou remover dados ou arquivos inteiros</a:t>
            </a:r>
            <a:r>
              <a:rPr lang="pt-BR" sz="1800" b="0" i="0" u="none" strike="noStrike" cap="none">
                <a:solidFill>
                  <a:srgbClr val="000000"/>
                </a:solidFill>
                <a:latin typeface="Arial"/>
                <a:ea typeface="Arial"/>
                <a:cs typeface="Arial"/>
                <a:sym typeface="Arial"/>
              </a:rPr>
              <a:t>, causar uma pane na máquina ou algum outro dano</a:t>
            </a:r>
            <a:endParaRPr/>
          </a:p>
        </p:txBody>
      </p:sp>
      <p:pic>
        <p:nvPicPr>
          <p:cNvPr id="871" name="Google Shape;871;p96"/>
          <p:cNvPicPr preferRelativeResize="0"/>
          <p:nvPr/>
        </p:nvPicPr>
        <p:blipFill rotWithShape="1">
          <a:blip r:embed="rId4">
            <a:alphaModFix/>
          </a:blip>
          <a:srcRect/>
          <a:stretch/>
        </p:blipFill>
        <p:spPr>
          <a:xfrm>
            <a:off x="6106574" y="1634319"/>
            <a:ext cx="3023742" cy="1900451"/>
          </a:xfrm>
          <a:prstGeom prst="rect">
            <a:avLst/>
          </a:prstGeom>
          <a:noFill/>
          <a:ln>
            <a:noFill/>
          </a:ln>
        </p:spPr>
      </p:pic>
      <p:pic>
        <p:nvPicPr>
          <p:cNvPr id="872" name="Google Shape;872;p96"/>
          <p:cNvPicPr preferRelativeResize="0"/>
          <p:nvPr/>
        </p:nvPicPr>
        <p:blipFill rotWithShape="1">
          <a:blip r:embed="rId5">
            <a:alphaModFix/>
          </a:blip>
          <a:srcRect/>
          <a:stretch/>
        </p:blipFill>
        <p:spPr>
          <a:xfrm>
            <a:off x="6106574" y="3971428"/>
            <a:ext cx="2983050" cy="196590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pic>
        <p:nvPicPr>
          <p:cNvPr id="877" name="Google Shape;877;p97"/>
          <p:cNvPicPr preferRelativeResize="0"/>
          <p:nvPr/>
        </p:nvPicPr>
        <p:blipFill rotWithShape="1">
          <a:blip r:embed="rId3">
            <a:alphaModFix/>
          </a:blip>
          <a:srcRect/>
          <a:stretch/>
        </p:blipFill>
        <p:spPr>
          <a:xfrm>
            <a:off x="6106574" y="3971428"/>
            <a:ext cx="2983050" cy="1965907"/>
          </a:xfrm>
          <a:prstGeom prst="rect">
            <a:avLst/>
          </a:prstGeom>
          <a:noFill/>
          <a:ln>
            <a:noFill/>
          </a:ln>
        </p:spPr>
      </p:pic>
      <p:pic>
        <p:nvPicPr>
          <p:cNvPr id="878" name="Google Shape;878;p97"/>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879" name="Google Shape;879;p9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80" name="Google Shape;880;p97"/>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881" name="Google Shape;881;p9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32</a:t>
            </a:fld>
            <a:endParaRPr>
              <a:solidFill>
                <a:srgbClr val="000000"/>
              </a:solidFill>
            </a:endParaRPr>
          </a:p>
        </p:txBody>
      </p:sp>
      <p:sp>
        <p:nvSpPr>
          <p:cNvPr id="882" name="Google Shape;882;p97"/>
          <p:cNvSpPr/>
          <p:nvPr/>
        </p:nvSpPr>
        <p:spPr>
          <a:xfrm>
            <a:off x="175394" y="1070354"/>
            <a:ext cx="344838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Malware = Malicious Software</a:t>
            </a:r>
            <a:endParaRPr/>
          </a:p>
        </p:txBody>
      </p:sp>
      <p:sp>
        <p:nvSpPr>
          <p:cNvPr id="883" name="Google Shape;883;p97"/>
          <p:cNvSpPr/>
          <p:nvPr/>
        </p:nvSpPr>
        <p:spPr>
          <a:xfrm>
            <a:off x="175394" y="1604854"/>
            <a:ext cx="3454792"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dirty="0">
                <a:solidFill>
                  <a:srgbClr val="000000"/>
                </a:solidFill>
                <a:latin typeface="Arial"/>
                <a:ea typeface="Arial"/>
                <a:cs typeface="Arial"/>
                <a:sym typeface="Arial"/>
              </a:rPr>
              <a:t>Cavalo de Tróia (trojan </a:t>
            </a:r>
            <a:r>
              <a:rPr lang="pt-BR" sz="1800" b="1" i="0" u="none" strike="noStrike" cap="none" dirty="0" err="1">
                <a:solidFill>
                  <a:srgbClr val="000000"/>
                </a:solidFill>
                <a:latin typeface="Arial"/>
                <a:ea typeface="Arial"/>
                <a:cs typeface="Arial"/>
                <a:sym typeface="Arial"/>
              </a:rPr>
              <a:t>horse</a:t>
            </a:r>
            <a:r>
              <a:rPr lang="pt-BR" sz="1800" b="1" i="0" u="none" strike="noStrike" cap="none" dirty="0">
                <a:solidFill>
                  <a:srgbClr val="000000"/>
                </a:solidFill>
                <a:latin typeface="Arial"/>
                <a:ea typeface="Arial"/>
                <a:cs typeface="Arial"/>
                <a:sym typeface="Arial"/>
              </a:rPr>
              <a:t>)</a:t>
            </a:r>
            <a:endParaRPr dirty="0"/>
          </a:p>
        </p:txBody>
      </p:sp>
      <p:sp>
        <p:nvSpPr>
          <p:cNvPr id="884" name="Google Shape;884;p97"/>
          <p:cNvSpPr/>
          <p:nvPr/>
        </p:nvSpPr>
        <p:spPr>
          <a:xfrm>
            <a:off x="0" y="2042785"/>
            <a:ext cx="5786651" cy="4662815"/>
          </a:xfrm>
          <a:prstGeom prst="rect">
            <a:avLst/>
          </a:prstGeom>
          <a:noFill/>
          <a:ln>
            <a:noFill/>
          </a:ln>
        </p:spPr>
        <p:txBody>
          <a:bodyPr spcFirstLastPara="1" wrap="square" lIns="91425" tIns="45700" rIns="91425" bIns="45700" anchor="t" anchorCtr="0">
            <a:noAutofit/>
          </a:bodyPr>
          <a:lstStyle/>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dirty="0">
                <a:solidFill>
                  <a:srgbClr val="000000"/>
                </a:solidFill>
                <a:latin typeface="Arial"/>
                <a:ea typeface="Arial"/>
                <a:cs typeface="Arial"/>
                <a:sym typeface="Arial"/>
              </a:rPr>
              <a:t>É um programa, normalmente recebido como um “presente” (por exemplo, </a:t>
            </a:r>
            <a:r>
              <a:rPr lang="pt-BR" sz="1800" b="1" i="0" u="none" strike="noStrike" cap="none" dirty="0">
                <a:solidFill>
                  <a:srgbClr val="000000"/>
                </a:solidFill>
                <a:latin typeface="Arial"/>
                <a:ea typeface="Arial"/>
                <a:cs typeface="Arial"/>
                <a:sym typeface="Arial"/>
              </a:rPr>
              <a:t>cartão virtual, álbum de fotos, protetor de tela, jogo</a:t>
            </a:r>
            <a:r>
              <a:rPr lang="pt-BR" sz="1800" b="0" i="0" u="none" strike="noStrike" cap="none" dirty="0">
                <a:solidFill>
                  <a:srgbClr val="000000"/>
                </a:solidFill>
                <a:latin typeface="Arial"/>
                <a:ea typeface="Arial"/>
                <a:cs typeface="Arial"/>
                <a:sym typeface="Arial"/>
              </a:rPr>
              <a:t> etc.), que além de executar funções para as quais foi aparentemente projetado, também </a:t>
            </a:r>
            <a:r>
              <a:rPr lang="pt-BR" sz="1800" b="1" i="0" u="none" strike="noStrike" cap="none" dirty="0">
                <a:solidFill>
                  <a:srgbClr val="000000"/>
                </a:solidFill>
                <a:latin typeface="Arial"/>
                <a:ea typeface="Arial"/>
                <a:cs typeface="Arial"/>
                <a:sym typeface="Arial"/>
              </a:rPr>
              <a:t>executa outras funções normalmente maliciosas e sem o conhecimento do usuário.</a:t>
            </a:r>
            <a:endParaRPr dirty="0"/>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dirty="0">
                <a:solidFill>
                  <a:srgbClr val="000000"/>
                </a:solidFill>
                <a:latin typeface="Arial"/>
                <a:ea typeface="Arial"/>
                <a:cs typeface="Arial"/>
                <a:sym typeface="Arial"/>
              </a:rPr>
              <a:t>Funções maliciosas que podem ser executadas</a:t>
            </a:r>
            <a:endParaRPr dirty="0"/>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dirty="0">
                <a:solidFill>
                  <a:srgbClr val="000000"/>
                </a:solidFill>
                <a:latin typeface="Arial"/>
                <a:ea typeface="Arial"/>
                <a:cs typeface="Arial"/>
                <a:sym typeface="Arial"/>
              </a:rPr>
              <a:t>Alteração ou destruição de arquivos</a:t>
            </a:r>
            <a:endParaRPr dirty="0"/>
          </a:p>
          <a:p>
            <a:pPr marL="285750" marR="0" lvl="0" indent="-285750" algn="just" rtl="0">
              <a:lnSpc>
                <a:spcPct val="150000"/>
              </a:lnSpc>
              <a:spcBef>
                <a:spcPts val="0"/>
              </a:spcBef>
              <a:spcAft>
                <a:spcPts val="0"/>
              </a:spcAft>
              <a:buClr>
                <a:srgbClr val="000000"/>
              </a:buClr>
              <a:buSzPts val="1800"/>
              <a:buFont typeface="Arial"/>
              <a:buChar char="•"/>
            </a:pPr>
            <a:r>
              <a:rPr lang="pt-BR" sz="1800" b="0" i="0" u="none" strike="noStrike" cap="none" dirty="0">
                <a:solidFill>
                  <a:srgbClr val="000000"/>
                </a:solidFill>
                <a:latin typeface="Arial"/>
                <a:ea typeface="Arial"/>
                <a:cs typeface="Arial"/>
                <a:sym typeface="Arial"/>
              </a:rPr>
              <a:t>Furto de senhas e outras informações sensíveis</a:t>
            </a:r>
            <a:endParaRPr dirty="0"/>
          </a:p>
          <a:p>
            <a:pPr marL="0" marR="0" lvl="0" indent="0" algn="just" rtl="0">
              <a:lnSpc>
                <a:spcPct val="150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pic>
        <p:nvPicPr>
          <p:cNvPr id="885" name="Google Shape;885;p97"/>
          <p:cNvPicPr preferRelativeResize="0"/>
          <p:nvPr/>
        </p:nvPicPr>
        <p:blipFill rotWithShape="1">
          <a:blip r:embed="rId5">
            <a:alphaModFix/>
          </a:blip>
          <a:srcRect/>
          <a:stretch/>
        </p:blipFill>
        <p:spPr>
          <a:xfrm>
            <a:off x="6664252" y="1439686"/>
            <a:ext cx="2257497" cy="17087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pic>
        <p:nvPicPr>
          <p:cNvPr id="890" name="Google Shape;890;p98"/>
          <p:cNvPicPr preferRelativeResize="0"/>
          <p:nvPr/>
        </p:nvPicPr>
        <p:blipFill rotWithShape="1">
          <a:blip r:embed="rId3">
            <a:alphaModFix/>
          </a:blip>
          <a:srcRect/>
          <a:stretch/>
        </p:blipFill>
        <p:spPr>
          <a:xfrm>
            <a:off x="5701014" y="4927522"/>
            <a:ext cx="2351165" cy="1549478"/>
          </a:xfrm>
          <a:prstGeom prst="rect">
            <a:avLst/>
          </a:prstGeom>
          <a:noFill/>
          <a:ln>
            <a:noFill/>
          </a:ln>
        </p:spPr>
      </p:pic>
      <p:pic>
        <p:nvPicPr>
          <p:cNvPr id="891" name="Google Shape;891;p98"/>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892" name="Google Shape;892;p9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93" name="Google Shape;893;p98"/>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894" name="Google Shape;894;p9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33</a:t>
            </a:fld>
            <a:endParaRPr>
              <a:solidFill>
                <a:srgbClr val="000000"/>
              </a:solidFill>
            </a:endParaRPr>
          </a:p>
        </p:txBody>
      </p:sp>
      <p:sp>
        <p:nvSpPr>
          <p:cNvPr id="895" name="Google Shape;895;p98"/>
          <p:cNvSpPr/>
          <p:nvPr/>
        </p:nvSpPr>
        <p:spPr>
          <a:xfrm>
            <a:off x="175394" y="1070354"/>
            <a:ext cx="344838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Malware = Malicious Software</a:t>
            </a:r>
            <a:endParaRPr/>
          </a:p>
        </p:txBody>
      </p:sp>
      <p:sp>
        <p:nvSpPr>
          <p:cNvPr id="896" name="Google Shape;896;p98"/>
          <p:cNvSpPr/>
          <p:nvPr/>
        </p:nvSpPr>
        <p:spPr>
          <a:xfrm>
            <a:off x="175394" y="1604854"/>
            <a:ext cx="697627"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Bots</a:t>
            </a:r>
            <a:br>
              <a:rPr lang="pt-BR" sz="1800" b="1" i="0" u="none" strike="noStrike" cap="none">
                <a:solidFill>
                  <a:srgbClr val="000000"/>
                </a:solidFill>
                <a:latin typeface="Arial"/>
                <a:ea typeface="Arial"/>
                <a:cs typeface="Arial"/>
                <a:sym typeface="Arial"/>
              </a:rPr>
            </a:br>
            <a:endParaRPr sz="1800" b="1" i="0" u="none" strike="noStrike" cap="none">
              <a:solidFill>
                <a:srgbClr val="000000"/>
              </a:solidFill>
              <a:latin typeface="Arial"/>
              <a:ea typeface="Arial"/>
              <a:cs typeface="Arial"/>
              <a:sym typeface="Arial"/>
            </a:endParaRPr>
          </a:p>
        </p:txBody>
      </p:sp>
      <p:sp>
        <p:nvSpPr>
          <p:cNvPr id="897" name="Google Shape;897;p98"/>
          <p:cNvSpPr txBox="1"/>
          <p:nvPr/>
        </p:nvSpPr>
        <p:spPr>
          <a:xfrm>
            <a:off x="-117696" y="1971098"/>
            <a:ext cx="8462963" cy="4495800"/>
          </a:xfrm>
          <a:prstGeom prst="rect">
            <a:avLst/>
          </a:prstGeom>
          <a:noFill/>
          <a:ln>
            <a:noFill/>
          </a:ln>
        </p:spPr>
        <p:txBody>
          <a:bodyPr spcFirstLastPara="1" wrap="square" lIns="91425" tIns="45700" rIns="91425" bIns="45700" anchor="t" anchorCtr="0">
            <a:noAutofit/>
          </a:bodyPr>
          <a:lstStyle/>
          <a:p>
            <a:pPr marL="457200" marR="0" lvl="0" indent="-314325" algn="just" rtl="0">
              <a:lnSpc>
                <a:spcPct val="100000"/>
              </a:lnSpc>
              <a:spcBef>
                <a:spcPts val="360"/>
              </a:spcBef>
              <a:spcAft>
                <a:spcPts val="0"/>
              </a:spcAft>
              <a:buClr>
                <a:schemeClr val="lt2"/>
              </a:buClr>
              <a:buSzPts val="1350"/>
              <a:buFont typeface="Noto Sans Symbols"/>
              <a:buChar char="■"/>
            </a:pPr>
            <a:r>
              <a:rPr lang="pt-BR" sz="1800" b="0" i="0" u="none" strike="noStrike" cap="none">
                <a:solidFill>
                  <a:schemeClr val="dk1"/>
                </a:solidFill>
                <a:latin typeface="Arial"/>
                <a:ea typeface="Arial"/>
                <a:cs typeface="Arial"/>
                <a:sym typeface="Arial"/>
              </a:rPr>
              <a:t>Similar aos </a:t>
            </a:r>
            <a:r>
              <a:rPr lang="pt-BR" sz="1800" b="0" i="1" u="none" strike="noStrike" cap="none">
                <a:solidFill>
                  <a:schemeClr val="dk1"/>
                </a:solidFill>
                <a:latin typeface="Arial"/>
                <a:ea typeface="Arial"/>
                <a:cs typeface="Arial"/>
                <a:sym typeface="Arial"/>
              </a:rPr>
              <a:t>Worms</a:t>
            </a:r>
            <a:endParaRPr sz="1800" b="0" i="0" u="none" strike="noStrike" cap="none">
              <a:solidFill>
                <a:schemeClr val="dk1"/>
              </a:solidFill>
              <a:latin typeface="Arial"/>
              <a:ea typeface="Arial"/>
              <a:cs typeface="Arial"/>
              <a:sym typeface="Arial"/>
            </a:endParaRPr>
          </a:p>
          <a:p>
            <a:pPr marL="457200" marR="0" lvl="0" indent="-314325" algn="just" rtl="0">
              <a:lnSpc>
                <a:spcPct val="100000"/>
              </a:lnSpc>
              <a:spcBef>
                <a:spcPts val="360"/>
              </a:spcBef>
              <a:spcAft>
                <a:spcPts val="0"/>
              </a:spcAft>
              <a:buClr>
                <a:schemeClr val="lt2"/>
              </a:buClr>
              <a:buSzPts val="1350"/>
              <a:buFont typeface="Noto Sans Symbols"/>
              <a:buChar char="■"/>
            </a:pPr>
            <a:r>
              <a:rPr lang="pt-BR" sz="1800" b="0" i="0" u="none" strike="noStrike" cap="none">
                <a:solidFill>
                  <a:schemeClr val="dk1"/>
                </a:solidFill>
                <a:latin typeface="Arial"/>
                <a:ea typeface="Arial"/>
                <a:cs typeface="Arial"/>
                <a:sym typeface="Arial"/>
              </a:rPr>
              <a:t>É capaz se propagar automaticamente, explorando vulnerabilidades existentes ou falhas na configuração</a:t>
            </a:r>
            <a:endParaRPr sz="1800" b="0" i="1" u="none" strike="noStrike" cap="none">
              <a:solidFill>
                <a:schemeClr val="dk1"/>
              </a:solidFill>
              <a:latin typeface="Arial"/>
              <a:ea typeface="Arial"/>
              <a:cs typeface="Arial"/>
              <a:sym typeface="Arial"/>
            </a:endParaRPr>
          </a:p>
          <a:p>
            <a:pPr marL="457200" marR="0" lvl="0" indent="-314325" algn="just" rtl="0">
              <a:lnSpc>
                <a:spcPct val="100000"/>
              </a:lnSpc>
              <a:spcBef>
                <a:spcPts val="360"/>
              </a:spcBef>
              <a:spcAft>
                <a:spcPts val="0"/>
              </a:spcAft>
              <a:buClr>
                <a:schemeClr val="lt2"/>
              </a:buClr>
              <a:buSzPts val="1350"/>
              <a:buFont typeface="Noto Sans Symbols"/>
              <a:buChar char="■"/>
            </a:pPr>
            <a:r>
              <a:rPr lang="pt-BR" sz="1800" b="1" i="0" u="none" strike="noStrike" cap="none">
                <a:solidFill>
                  <a:schemeClr val="dk1"/>
                </a:solidFill>
                <a:latin typeface="Arial"/>
                <a:ea typeface="Arial"/>
                <a:cs typeface="Arial"/>
                <a:sym typeface="Arial"/>
              </a:rPr>
              <a:t>Diferença</a:t>
            </a:r>
            <a:r>
              <a:rPr lang="pt-BR" sz="1800" b="0" i="0" u="none" strike="noStrike" cap="none">
                <a:solidFill>
                  <a:schemeClr val="dk1"/>
                </a:solidFill>
                <a:latin typeface="Arial"/>
                <a:ea typeface="Arial"/>
                <a:cs typeface="Arial"/>
                <a:sym typeface="Arial"/>
              </a:rPr>
              <a:t>: </a:t>
            </a:r>
            <a:r>
              <a:rPr lang="pt-BR" sz="1800" b="0" i="1" u="none" strike="noStrike" cap="none">
                <a:solidFill>
                  <a:schemeClr val="dk1"/>
                </a:solidFill>
                <a:latin typeface="Arial"/>
                <a:ea typeface="Arial"/>
                <a:cs typeface="Arial"/>
                <a:sym typeface="Arial"/>
              </a:rPr>
              <a:t>dispõe de mecanismos de comunicação</a:t>
            </a:r>
            <a:r>
              <a:rPr lang="pt-BR" sz="1800" b="0" i="0" u="none" strike="noStrike" cap="none">
                <a:solidFill>
                  <a:schemeClr val="dk1"/>
                </a:solidFill>
                <a:latin typeface="Arial"/>
                <a:ea typeface="Arial"/>
                <a:cs typeface="Arial"/>
                <a:sym typeface="Arial"/>
              </a:rPr>
              <a:t> com o invasor, permitindo que </a:t>
            </a:r>
            <a:r>
              <a:rPr lang="pt-BR" sz="1800" b="1" i="0" u="none" strike="noStrike" cap="none">
                <a:solidFill>
                  <a:srgbClr val="FF0000"/>
                </a:solidFill>
                <a:latin typeface="Arial"/>
                <a:ea typeface="Arial"/>
                <a:cs typeface="Arial"/>
                <a:sym typeface="Arial"/>
              </a:rPr>
              <a:t>o </a:t>
            </a:r>
            <a:r>
              <a:rPr lang="pt-BR" sz="1800" b="1" i="1" u="none" strike="noStrike" cap="none">
                <a:solidFill>
                  <a:srgbClr val="FF0000"/>
                </a:solidFill>
                <a:latin typeface="Arial"/>
                <a:ea typeface="Arial"/>
                <a:cs typeface="Arial"/>
                <a:sym typeface="Arial"/>
              </a:rPr>
              <a:t>bot</a:t>
            </a:r>
            <a:r>
              <a:rPr lang="pt-BR" sz="1800" b="1" i="0" u="none" strike="noStrike" cap="none">
                <a:solidFill>
                  <a:srgbClr val="FF0000"/>
                </a:solidFill>
                <a:latin typeface="Arial"/>
                <a:ea typeface="Arial"/>
                <a:cs typeface="Arial"/>
                <a:sym typeface="Arial"/>
              </a:rPr>
              <a:t> seja controlado remotamente</a:t>
            </a:r>
            <a:endParaRPr/>
          </a:p>
          <a:p>
            <a:pPr marL="914400" marR="0" lvl="1" indent="-320040" algn="just" rtl="0">
              <a:lnSpc>
                <a:spcPct val="100000"/>
              </a:lnSpc>
              <a:spcBef>
                <a:spcPts val="360"/>
              </a:spcBef>
              <a:spcAft>
                <a:spcPts val="0"/>
              </a:spcAft>
              <a:buClr>
                <a:schemeClr val="accent2"/>
              </a:buClr>
              <a:buSzPts val="1440"/>
              <a:buFont typeface="Noto Sans Symbols"/>
              <a:buChar char="◻"/>
            </a:pPr>
            <a:r>
              <a:rPr lang="pt-BR" sz="1800" b="0" i="0" u="none" strike="noStrike" cap="none">
                <a:solidFill>
                  <a:schemeClr val="dk1"/>
                </a:solidFill>
                <a:latin typeface="Arial"/>
                <a:ea typeface="Arial"/>
                <a:cs typeface="Arial"/>
                <a:sym typeface="Arial"/>
              </a:rPr>
              <a:t> o </a:t>
            </a:r>
            <a:r>
              <a:rPr lang="pt-BR" sz="1800" b="0" i="1" u="none" strike="noStrike" cap="none">
                <a:solidFill>
                  <a:schemeClr val="dk1"/>
                </a:solidFill>
                <a:latin typeface="Arial"/>
                <a:ea typeface="Arial"/>
                <a:cs typeface="Arial"/>
                <a:sym typeface="Arial"/>
              </a:rPr>
              <a:t>bot</a:t>
            </a:r>
            <a:r>
              <a:rPr lang="pt-BR" sz="1800" b="0" i="0" u="none" strike="noStrike" cap="none">
                <a:solidFill>
                  <a:schemeClr val="dk1"/>
                </a:solidFill>
                <a:latin typeface="Arial"/>
                <a:ea typeface="Arial"/>
                <a:cs typeface="Arial"/>
                <a:sym typeface="Arial"/>
              </a:rPr>
              <a:t> se conecta a um servidor de IRC (</a:t>
            </a:r>
            <a:r>
              <a:rPr lang="pt-BR" sz="1800" b="0" i="1" u="none" strike="noStrike" cap="none">
                <a:solidFill>
                  <a:schemeClr val="dk1"/>
                </a:solidFill>
                <a:latin typeface="Arial"/>
                <a:ea typeface="Arial"/>
                <a:cs typeface="Arial"/>
                <a:sym typeface="Arial"/>
              </a:rPr>
              <a:t>Internet Relay Chat</a:t>
            </a:r>
            <a:r>
              <a:rPr lang="pt-BR" sz="1800" b="0" i="0" u="none" strike="noStrike" cap="none">
                <a:solidFill>
                  <a:schemeClr val="dk1"/>
                </a:solidFill>
                <a:latin typeface="Arial"/>
                <a:ea typeface="Arial"/>
                <a:cs typeface="Arial"/>
                <a:sym typeface="Arial"/>
              </a:rPr>
              <a:t>) e entra em um canal (sala) determinado</a:t>
            </a:r>
            <a:endParaRPr/>
          </a:p>
          <a:p>
            <a:pPr marL="914400" marR="0" lvl="1" indent="-320040" algn="just" rtl="0">
              <a:lnSpc>
                <a:spcPct val="100000"/>
              </a:lnSpc>
              <a:spcBef>
                <a:spcPts val="360"/>
              </a:spcBef>
              <a:spcAft>
                <a:spcPts val="0"/>
              </a:spcAft>
              <a:buClr>
                <a:schemeClr val="accent2"/>
              </a:buClr>
              <a:buSzPts val="1440"/>
              <a:buFont typeface="Noto Sans Symbols"/>
              <a:buChar char="◻"/>
            </a:pPr>
            <a:r>
              <a:rPr lang="pt-BR" sz="1800" b="0" i="0" u="none" strike="noStrike" cap="none">
                <a:solidFill>
                  <a:schemeClr val="dk1"/>
                </a:solidFill>
                <a:latin typeface="Arial"/>
                <a:ea typeface="Arial"/>
                <a:cs typeface="Arial"/>
                <a:sym typeface="Arial"/>
              </a:rPr>
              <a:t>O invasor, ao se conectar ao mesmo servidor de IRC, envia mensagens compostas por sequências especiais de caracteres, que são interpretadas pelo </a:t>
            </a:r>
            <a:r>
              <a:rPr lang="pt-BR" sz="1800" b="0" i="1" u="none" strike="noStrike" cap="none">
                <a:solidFill>
                  <a:schemeClr val="dk1"/>
                </a:solidFill>
                <a:latin typeface="Arial"/>
                <a:ea typeface="Arial"/>
                <a:cs typeface="Arial"/>
                <a:sym typeface="Arial"/>
              </a:rPr>
              <a:t>bot</a:t>
            </a:r>
            <a:r>
              <a:rPr lang="pt-BR" sz="1800" b="0" i="0" u="none" strike="noStrike" cap="none">
                <a:solidFill>
                  <a:schemeClr val="dk1"/>
                </a:solidFill>
                <a:latin typeface="Arial"/>
                <a:ea typeface="Arial"/>
                <a:cs typeface="Arial"/>
                <a:sym typeface="Arial"/>
              </a:rPr>
              <a:t> </a:t>
            </a:r>
            <a:endParaRPr/>
          </a:p>
          <a:p>
            <a:pPr marL="457200" marR="0" lvl="0" indent="-228600" algn="l" rtl="0">
              <a:lnSpc>
                <a:spcPct val="100000"/>
              </a:lnSpc>
              <a:spcBef>
                <a:spcPts val="360"/>
              </a:spcBef>
              <a:spcAft>
                <a:spcPts val="0"/>
              </a:spcAft>
              <a:buClr>
                <a:schemeClr val="lt2"/>
              </a:buClr>
              <a:buSzPts val="1350"/>
              <a:buFont typeface="Noto Sans Symbols"/>
              <a:buNone/>
            </a:pPr>
            <a:endParaRPr sz="1800" b="0" i="0" u="none" strike="noStrike" cap="none">
              <a:solidFill>
                <a:schemeClr val="dk1"/>
              </a:solidFill>
              <a:latin typeface="Arial"/>
              <a:ea typeface="Arial"/>
              <a:cs typeface="Arial"/>
              <a:sym typeface="Arial"/>
            </a:endParaRPr>
          </a:p>
        </p:txBody>
      </p:sp>
      <p:pic>
        <p:nvPicPr>
          <p:cNvPr id="898" name="Google Shape;898;p98"/>
          <p:cNvPicPr preferRelativeResize="0"/>
          <p:nvPr/>
        </p:nvPicPr>
        <p:blipFill rotWithShape="1">
          <a:blip r:embed="rId5">
            <a:alphaModFix/>
          </a:blip>
          <a:srcRect/>
          <a:stretch/>
        </p:blipFill>
        <p:spPr>
          <a:xfrm>
            <a:off x="637942" y="5212436"/>
            <a:ext cx="2144725" cy="12544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3" name="Google Shape;903;p9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904" name="Google Shape;904;p9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05" name="Google Shape;905;p99"/>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906" name="Google Shape;906;p9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34</a:t>
            </a:fld>
            <a:endParaRPr>
              <a:solidFill>
                <a:srgbClr val="000000"/>
              </a:solidFill>
            </a:endParaRPr>
          </a:p>
        </p:txBody>
      </p:sp>
      <p:sp>
        <p:nvSpPr>
          <p:cNvPr id="907" name="Google Shape;907;p99"/>
          <p:cNvSpPr/>
          <p:nvPr/>
        </p:nvSpPr>
        <p:spPr>
          <a:xfrm>
            <a:off x="175394" y="1070354"/>
            <a:ext cx="414728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Outras classificações de aplicativos</a:t>
            </a:r>
            <a:endParaRPr/>
          </a:p>
        </p:txBody>
      </p:sp>
      <p:sp>
        <p:nvSpPr>
          <p:cNvPr id="908" name="Google Shape;908;p99"/>
          <p:cNvSpPr/>
          <p:nvPr/>
        </p:nvSpPr>
        <p:spPr>
          <a:xfrm>
            <a:off x="175394" y="1627287"/>
            <a:ext cx="5638552" cy="5078313"/>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pt-BR" sz="1800" b="1" i="0" u="none" strike="noStrike" cap="none">
                <a:solidFill>
                  <a:srgbClr val="000000"/>
                </a:solidFill>
                <a:latin typeface="Arial"/>
                <a:ea typeface="Arial"/>
                <a:cs typeface="Arial"/>
                <a:sym typeface="Arial"/>
              </a:rPr>
              <a:t>Adware (Advertising software)</a:t>
            </a:r>
            <a:endParaRPr/>
          </a:p>
          <a:p>
            <a:pPr marL="0" marR="0" lvl="0" indent="0" algn="just" rtl="0">
              <a:lnSpc>
                <a:spcPct val="15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None/>
            </a:pPr>
            <a:r>
              <a:rPr lang="pt-BR" sz="1800" b="0" i="0" u="none" strike="noStrike" cap="none">
                <a:solidFill>
                  <a:srgbClr val="000000"/>
                </a:solidFill>
                <a:latin typeface="Arial"/>
                <a:ea typeface="Arial"/>
                <a:cs typeface="Arial"/>
                <a:sym typeface="Arial"/>
              </a:rPr>
              <a:t>É um tipo de software especificamente projetado para </a:t>
            </a:r>
            <a:r>
              <a:rPr lang="pt-BR" sz="1800" b="1" i="0" u="none" strike="noStrike" cap="none">
                <a:solidFill>
                  <a:srgbClr val="000000"/>
                </a:solidFill>
                <a:latin typeface="Arial"/>
                <a:ea typeface="Arial"/>
                <a:cs typeface="Arial"/>
                <a:sym typeface="Arial"/>
              </a:rPr>
              <a:t>apresentar propagandas</a:t>
            </a:r>
            <a:r>
              <a:rPr lang="pt-BR" sz="1800" b="0" i="0" u="none" strike="noStrike" cap="none">
                <a:solidFill>
                  <a:srgbClr val="000000"/>
                </a:solidFill>
                <a:latin typeface="Arial"/>
                <a:ea typeface="Arial"/>
                <a:cs typeface="Arial"/>
                <a:sym typeface="Arial"/>
              </a:rPr>
              <a:t>, seja através de um </a:t>
            </a:r>
            <a:r>
              <a:rPr lang="pt-BR" sz="1800" b="1" i="0" u="none" strike="noStrike" cap="none">
                <a:solidFill>
                  <a:srgbClr val="000000"/>
                </a:solidFill>
                <a:latin typeface="Arial"/>
                <a:ea typeface="Arial"/>
                <a:cs typeface="Arial"/>
                <a:sym typeface="Arial"/>
              </a:rPr>
              <a:t>browser</a:t>
            </a:r>
            <a:r>
              <a:rPr lang="pt-BR" sz="1800" b="0" i="0" u="none" strike="noStrike" cap="none">
                <a:solidFill>
                  <a:srgbClr val="000000"/>
                </a:solidFill>
                <a:latin typeface="Arial"/>
                <a:ea typeface="Arial"/>
                <a:cs typeface="Arial"/>
                <a:sym typeface="Arial"/>
              </a:rPr>
              <a:t>, seja através de algum outro programa instalado em um computador.</a:t>
            </a:r>
            <a:endParaRPr/>
          </a:p>
          <a:p>
            <a:pPr marL="0" marR="0" lvl="0" indent="0" algn="just" rtl="0">
              <a:lnSpc>
                <a:spcPct val="15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None/>
            </a:pPr>
            <a:r>
              <a:rPr lang="pt-BR" sz="1800" b="0" i="0" u="none" strike="noStrike" cap="none">
                <a:solidFill>
                  <a:srgbClr val="000000"/>
                </a:solidFill>
                <a:latin typeface="Arial"/>
                <a:ea typeface="Arial"/>
                <a:cs typeface="Arial"/>
                <a:sym typeface="Arial"/>
              </a:rPr>
              <a:t>Em muitos casos, os adwares têm sido </a:t>
            </a:r>
            <a:r>
              <a:rPr lang="pt-BR" sz="1800" b="1" i="0" u="none" strike="noStrike" cap="none">
                <a:solidFill>
                  <a:srgbClr val="000000"/>
                </a:solidFill>
                <a:latin typeface="Arial"/>
                <a:ea typeface="Arial"/>
                <a:cs typeface="Arial"/>
                <a:sym typeface="Arial"/>
              </a:rPr>
              <a:t>incorporados a softwares e serviços</a:t>
            </a:r>
            <a:r>
              <a:rPr lang="pt-BR" sz="1800" b="0" i="0" u="none" strike="noStrike" cap="none">
                <a:solidFill>
                  <a:srgbClr val="000000"/>
                </a:solidFill>
                <a:latin typeface="Arial"/>
                <a:ea typeface="Arial"/>
                <a:cs typeface="Arial"/>
                <a:sym typeface="Arial"/>
              </a:rPr>
              <a:t>, constituindo uma forma legítima de patrocínio ou retorno financeiro para aqueles que desenvolvem software livre ou prestam serviços gratuitos. </a:t>
            </a:r>
            <a:endParaRPr/>
          </a:p>
        </p:txBody>
      </p:sp>
      <p:pic>
        <p:nvPicPr>
          <p:cNvPr id="909" name="Google Shape;909;p99"/>
          <p:cNvPicPr preferRelativeResize="0"/>
          <p:nvPr/>
        </p:nvPicPr>
        <p:blipFill rotWithShape="1">
          <a:blip r:embed="rId4">
            <a:alphaModFix/>
          </a:blip>
          <a:srcRect/>
          <a:stretch/>
        </p:blipFill>
        <p:spPr>
          <a:xfrm>
            <a:off x="5848136" y="1627287"/>
            <a:ext cx="3267501" cy="173294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pic>
        <p:nvPicPr>
          <p:cNvPr id="914" name="Google Shape;914;p100"/>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915" name="Google Shape;915;p10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16" name="Google Shape;916;p100"/>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917" name="Google Shape;917;p10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35</a:t>
            </a:fld>
            <a:endParaRPr>
              <a:solidFill>
                <a:srgbClr val="000000"/>
              </a:solidFill>
            </a:endParaRPr>
          </a:p>
        </p:txBody>
      </p:sp>
      <p:sp>
        <p:nvSpPr>
          <p:cNvPr id="918" name="Google Shape;918;p100"/>
          <p:cNvSpPr/>
          <p:nvPr/>
        </p:nvSpPr>
        <p:spPr>
          <a:xfrm>
            <a:off x="175394" y="1627287"/>
            <a:ext cx="4928869" cy="39703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dirty="0" err="1">
                <a:solidFill>
                  <a:srgbClr val="0C0C0C"/>
                </a:solidFill>
                <a:latin typeface="Arial"/>
                <a:ea typeface="Arial"/>
                <a:cs typeface="Arial"/>
                <a:sym typeface="Arial"/>
              </a:rPr>
              <a:t>Spyware</a:t>
            </a:r>
            <a:endParaRPr sz="1800" b="1" i="0" u="none" strike="noStrike" cap="none" dirty="0">
              <a:solidFill>
                <a:srgbClr val="0C0C0C"/>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rgbClr val="0C0C0C"/>
              </a:solidFill>
              <a:latin typeface="Arial"/>
              <a:ea typeface="Arial"/>
              <a:cs typeface="Arial"/>
              <a:sym typeface="Arial"/>
            </a:endParaRPr>
          </a:p>
          <a:p>
            <a:pPr marL="0" marR="0" lvl="0" indent="0" algn="just" rtl="0">
              <a:lnSpc>
                <a:spcPct val="100000"/>
              </a:lnSpc>
              <a:spcBef>
                <a:spcPts val="0"/>
              </a:spcBef>
              <a:spcAft>
                <a:spcPts val="0"/>
              </a:spcAft>
              <a:buNone/>
            </a:pPr>
            <a:r>
              <a:rPr lang="pt-BR" sz="1800" b="0" i="0" u="none" strike="noStrike" cap="none" dirty="0">
                <a:solidFill>
                  <a:srgbClr val="0C0C0C"/>
                </a:solidFill>
                <a:latin typeface="Arial"/>
                <a:ea typeface="Arial"/>
                <a:cs typeface="Arial"/>
                <a:sym typeface="Arial"/>
              </a:rPr>
              <a:t>É o termo utilizado para se referir a uma grande categoria de software que tem o objetivo de </a:t>
            </a:r>
            <a:r>
              <a:rPr lang="pt-BR" sz="1800" b="1" i="0" u="none" strike="noStrike" cap="none" dirty="0">
                <a:solidFill>
                  <a:srgbClr val="0C0C0C"/>
                </a:solidFill>
                <a:latin typeface="Arial"/>
                <a:ea typeface="Arial"/>
                <a:cs typeface="Arial"/>
                <a:sym typeface="Arial"/>
              </a:rPr>
              <a:t>monitorar atividades de um sistema</a:t>
            </a:r>
            <a:r>
              <a:rPr lang="pt-BR" sz="1800" b="0" i="0" u="none" strike="noStrike" cap="none" dirty="0">
                <a:solidFill>
                  <a:srgbClr val="0C0C0C"/>
                </a:solidFill>
                <a:latin typeface="Arial"/>
                <a:ea typeface="Arial"/>
                <a:cs typeface="Arial"/>
                <a:sym typeface="Arial"/>
              </a:rPr>
              <a:t> e enviar as informações coletadas para terceiros.</a:t>
            </a:r>
            <a:endParaRPr dirty="0"/>
          </a:p>
          <a:p>
            <a:pPr marL="0" marR="0" lvl="0" indent="0" algn="just" rtl="0">
              <a:lnSpc>
                <a:spcPct val="100000"/>
              </a:lnSpc>
              <a:spcBef>
                <a:spcPts val="0"/>
              </a:spcBef>
              <a:spcAft>
                <a:spcPts val="0"/>
              </a:spcAft>
              <a:buNone/>
            </a:pPr>
            <a:endParaRPr sz="1800" b="0" i="0" u="none" strike="noStrike" cap="none" dirty="0">
              <a:solidFill>
                <a:srgbClr val="0C0C0C"/>
              </a:solidFill>
              <a:latin typeface="Arial"/>
              <a:ea typeface="Arial"/>
              <a:cs typeface="Arial"/>
              <a:sym typeface="Arial"/>
            </a:endParaRPr>
          </a:p>
          <a:p>
            <a:pPr marL="0" marR="0" lvl="0" indent="0" algn="just" rtl="0">
              <a:lnSpc>
                <a:spcPct val="100000"/>
              </a:lnSpc>
              <a:spcBef>
                <a:spcPts val="0"/>
              </a:spcBef>
              <a:spcAft>
                <a:spcPts val="0"/>
              </a:spcAft>
              <a:buNone/>
            </a:pPr>
            <a:r>
              <a:rPr lang="pt-BR" sz="1800" b="0" i="0" u="none" strike="noStrike" cap="none" dirty="0">
                <a:solidFill>
                  <a:srgbClr val="0C0C0C"/>
                </a:solidFill>
                <a:latin typeface="Arial"/>
                <a:ea typeface="Arial"/>
                <a:cs typeface="Arial"/>
                <a:sym typeface="Arial"/>
              </a:rPr>
              <a:t>Existem </a:t>
            </a:r>
            <a:r>
              <a:rPr lang="pt-BR" sz="1800" b="0" i="1" u="none" strike="noStrike" cap="none" dirty="0" err="1">
                <a:solidFill>
                  <a:srgbClr val="0C0C0C"/>
                </a:solidFill>
                <a:latin typeface="Arial"/>
                <a:ea typeface="Arial"/>
                <a:cs typeface="Arial"/>
                <a:sym typeface="Arial"/>
              </a:rPr>
              <a:t>adwares</a:t>
            </a:r>
            <a:r>
              <a:rPr lang="pt-BR" sz="1800" b="0" i="1" u="none" strike="noStrike" cap="none" dirty="0">
                <a:solidFill>
                  <a:srgbClr val="0C0C0C"/>
                </a:solidFill>
                <a:latin typeface="Arial"/>
                <a:ea typeface="Arial"/>
                <a:cs typeface="Arial"/>
                <a:sym typeface="Arial"/>
              </a:rPr>
              <a:t> que também são considerados um tipo de </a:t>
            </a:r>
            <a:r>
              <a:rPr lang="pt-BR" sz="1800" b="0" i="1" u="none" strike="noStrike" cap="none" dirty="0" err="1">
                <a:solidFill>
                  <a:srgbClr val="0C0C0C"/>
                </a:solidFill>
                <a:latin typeface="Arial"/>
                <a:ea typeface="Arial"/>
                <a:cs typeface="Arial"/>
                <a:sym typeface="Arial"/>
              </a:rPr>
              <a:t>spyware</a:t>
            </a:r>
            <a:r>
              <a:rPr lang="pt-BR" sz="1800" b="0" i="0" u="none" strike="noStrike" cap="none" dirty="0">
                <a:solidFill>
                  <a:srgbClr val="0C0C0C"/>
                </a:solidFill>
                <a:latin typeface="Arial"/>
                <a:ea typeface="Arial"/>
                <a:cs typeface="Arial"/>
                <a:sym typeface="Arial"/>
              </a:rPr>
              <a:t>, pois são projetados para </a:t>
            </a:r>
            <a:r>
              <a:rPr lang="pt-BR" sz="1800" b="1" i="0" u="none" strike="noStrike" cap="none" dirty="0">
                <a:solidFill>
                  <a:srgbClr val="0C0C0C"/>
                </a:solidFill>
                <a:latin typeface="Arial"/>
                <a:ea typeface="Arial"/>
                <a:cs typeface="Arial"/>
                <a:sym typeface="Arial"/>
              </a:rPr>
              <a:t>monitorar os hábitos do usuário</a:t>
            </a:r>
            <a:r>
              <a:rPr lang="pt-BR" sz="1800" b="0" i="0" u="none" strike="noStrike" cap="none" dirty="0">
                <a:solidFill>
                  <a:srgbClr val="0C0C0C"/>
                </a:solidFill>
                <a:latin typeface="Arial"/>
                <a:ea typeface="Arial"/>
                <a:cs typeface="Arial"/>
                <a:sym typeface="Arial"/>
              </a:rPr>
              <a:t> durante a navegação na Internet, direcionando as propagandas que serão apresentadas.</a:t>
            </a:r>
            <a:endParaRPr dirty="0"/>
          </a:p>
        </p:txBody>
      </p:sp>
      <p:pic>
        <p:nvPicPr>
          <p:cNvPr id="919" name="Google Shape;919;p100"/>
          <p:cNvPicPr preferRelativeResize="0"/>
          <p:nvPr/>
        </p:nvPicPr>
        <p:blipFill rotWithShape="1">
          <a:blip r:embed="rId4">
            <a:alphaModFix/>
          </a:blip>
          <a:srcRect/>
          <a:stretch/>
        </p:blipFill>
        <p:spPr>
          <a:xfrm>
            <a:off x="5397499" y="1439686"/>
            <a:ext cx="3524250" cy="2276475"/>
          </a:xfrm>
          <a:prstGeom prst="rect">
            <a:avLst/>
          </a:prstGeom>
          <a:noFill/>
          <a:ln>
            <a:noFill/>
          </a:ln>
        </p:spPr>
      </p:pic>
      <p:sp>
        <p:nvSpPr>
          <p:cNvPr id="920" name="Google Shape;920;p100"/>
          <p:cNvSpPr/>
          <p:nvPr/>
        </p:nvSpPr>
        <p:spPr>
          <a:xfrm>
            <a:off x="175394" y="1070354"/>
            <a:ext cx="414728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Outras classificações de aplicativos</a:t>
            </a:r>
            <a:endParaRPr/>
          </a:p>
        </p:txBody>
      </p:sp>
      <p:pic>
        <p:nvPicPr>
          <p:cNvPr id="921" name="Google Shape;921;p100"/>
          <p:cNvPicPr preferRelativeResize="0"/>
          <p:nvPr/>
        </p:nvPicPr>
        <p:blipFill rotWithShape="1">
          <a:blip r:embed="rId5">
            <a:alphaModFix/>
          </a:blip>
          <a:srcRect/>
          <a:stretch/>
        </p:blipFill>
        <p:spPr>
          <a:xfrm>
            <a:off x="5397499" y="4019829"/>
            <a:ext cx="3019048" cy="222857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pic>
        <p:nvPicPr>
          <p:cNvPr id="926" name="Google Shape;926;p101"/>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927" name="Google Shape;927;p10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28" name="Google Shape;928;p101"/>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929" name="Google Shape;929;p10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36</a:t>
            </a:fld>
            <a:endParaRPr>
              <a:solidFill>
                <a:srgbClr val="000000"/>
              </a:solidFill>
            </a:endParaRPr>
          </a:p>
        </p:txBody>
      </p:sp>
      <p:sp>
        <p:nvSpPr>
          <p:cNvPr id="930" name="Google Shape;930;p101"/>
          <p:cNvSpPr/>
          <p:nvPr/>
        </p:nvSpPr>
        <p:spPr>
          <a:xfrm>
            <a:off x="175394" y="1627287"/>
            <a:ext cx="4928869" cy="5078313"/>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pt-BR" sz="1800" b="1" i="0" u="none" strike="noStrike" cap="none">
                <a:solidFill>
                  <a:srgbClr val="0C0C0C"/>
                </a:solidFill>
                <a:latin typeface="Arial"/>
                <a:ea typeface="Arial"/>
                <a:cs typeface="Arial"/>
                <a:sym typeface="Arial"/>
              </a:rPr>
              <a:t>Keylogger </a:t>
            </a:r>
            <a:endParaRPr sz="1800" b="1" i="0" u="none" strike="noStrike" cap="none">
              <a:solidFill>
                <a:srgbClr val="0C0C0C"/>
              </a:solidFill>
              <a:latin typeface="Arial"/>
              <a:ea typeface="Arial"/>
              <a:cs typeface="Arial"/>
              <a:sym typeface="Arial"/>
            </a:endParaRPr>
          </a:p>
          <a:p>
            <a:pPr marL="0" marR="0" lvl="0" indent="0" algn="just" rtl="0">
              <a:lnSpc>
                <a:spcPct val="100000"/>
              </a:lnSpc>
              <a:spcBef>
                <a:spcPts val="0"/>
              </a:spcBef>
              <a:spcAft>
                <a:spcPts val="0"/>
              </a:spcAft>
              <a:buNone/>
            </a:pPr>
            <a:endParaRPr sz="1800" b="1" i="0" u="none" strike="noStrike" cap="none">
              <a:solidFill>
                <a:srgbClr val="0C0C0C"/>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Arial"/>
              <a:buChar char="•"/>
            </a:pPr>
            <a:r>
              <a:rPr lang="pt-BR" sz="1800" b="0" i="0" u="none" strike="noStrike" cap="none">
                <a:solidFill>
                  <a:srgbClr val="0C0C0C"/>
                </a:solidFill>
                <a:latin typeface="Arial"/>
                <a:ea typeface="Arial"/>
                <a:cs typeface="Arial"/>
                <a:sym typeface="Arial"/>
              </a:rPr>
              <a:t>É um programa que </a:t>
            </a:r>
            <a:r>
              <a:rPr lang="pt-BR" sz="1800" b="1" i="0" u="none" strike="noStrike" cap="none">
                <a:solidFill>
                  <a:srgbClr val="0C0C0C"/>
                </a:solidFill>
                <a:latin typeface="Arial"/>
                <a:ea typeface="Arial"/>
                <a:cs typeface="Arial"/>
                <a:sym typeface="Arial"/>
              </a:rPr>
              <a:t>duplica o que é digitado pelo usuário. </a:t>
            </a:r>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rgbClr val="0C0C0C"/>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Arial"/>
              <a:buChar char="•"/>
            </a:pPr>
            <a:r>
              <a:rPr lang="pt-BR" sz="1800" b="0" i="0" u="none" strike="noStrike" cap="none">
                <a:solidFill>
                  <a:srgbClr val="0C0C0C"/>
                </a:solidFill>
                <a:latin typeface="Arial"/>
                <a:ea typeface="Arial"/>
                <a:cs typeface="Arial"/>
                <a:sym typeface="Arial"/>
              </a:rPr>
              <a:t>Um arquivo é </a:t>
            </a:r>
            <a:r>
              <a:rPr lang="pt-BR" sz="1800" b="1" i="0" u="none" strike="noStrike" cap="none">
                <a:solidFill>
                  <a:srgbClr val="0C0C0C"/>
                </a:solidFill>
                <a:latin typeface="Arial"/>
                <a:ea typeface="Arial"/>
                <a:cs typeface="Arial"/>
                <a:sym typeface="Arial"/>
              </a:rPr>
              <a:t>gerado e enviado para o e-mail do invasor</a:t>
            </a:r>
            <a:r>
              <a:rPr lang="pt-BR" sz="1800" b="0" i="0" u="none" strike="noStrike" cap="none">
                <a:solidFill>
                  <a:srgbClr val="0C0C0C"/>
                </a:solidFill>
                <a:latin typeface="Arial"/>
                <a:ea typeface="Arial"/>
                <a:cs typeface="Arial"/>
                <a:sym typeface="Arial"/>
              </a:rPr>
              <a:t> ou para um servidor de arquivos.</a:t>
            </a:r>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rgbClr val="0C0C0C"/>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Arial"/>
              <a:buChar char="•"/>
            </a:pPr>
            <a:r>
              <a:rPr lang="pt-BR" sz="1800" b="0" i="0" u="none" strike="noStrike" cap="none">
                <a:solidFill>
                  <a:srgbClr val="0C0C0C"/>
                </a:solidFill>
                <a:latin typeface="Arial"/>
                <a:ea typeface="Arial"/>
                <a:cs typeface="Arial"/>
                <a:sym typeface="Arial"/>
              </a:rPr>
              <a:t>O atacante procura</a:t>
            </a:r>
            <a:endParaRPr/>
          </a:p>
          <a:p>
            <a:pPr marL="0" marR="0" lvl="0" indent="0" algn="just" rtl="0">
              <a:lnSpc>
                <a:spcPct val="100000"/>
              </a:lnSpc>
              <a:spcBef>
                <a:spcPts val="0"/>
              </a:spcBef>
              <a:spcAft>
                <a:spcPts val="0"/>
              </a:spcAft>
              <a:buNone/>
            </a:pPr>
            <a:endParaRPr sz="1800" b="0" i="0" u="none" strike="noStrike" cap="none">
              <a:solidFill>
                <a:srgbClr val="0C0C0C"/>
              </a:solidFill>
              <a:latin typeface="Arial"/>
              <a:ea typeface="Arial"/>
              <a:cs typeface="Arial"/>
              <a:sym typeface="Arial"/>
            </a:endParaRPr>
          </a:p>
          <a:p>
            <a:pPr marL="285750" marR="0" lvl="1" indent="-285750" algn="just" rtl="0">
              <a:lnSpc>
                <a:spcPct val="100000"/>
              </a:lnSpc>
              <a:spcBef>
                <a:spcPts val="0"/>
              </a:spcBef>
              <a:spcAft>
                <a:spcPts val="0"/>
              </a:spcAft>
              <a:buClr>
                <a:srgbClr val="000000"/>
              </a:buClr>
              <a:buSzPts val="1800"/>
              <a:buFont typeface="Arial"/>
              <a:buChar char="•"/>
            </a:pPr>
            <a:r>
              <a:rPr lang="pt-BR" sz="1800" b="0" i="0" u="none" strike="noStrike" cap="none">
                <a:solidFill>
                  <a:srgbClr val="0C0C0C"/>
                </a:solidFill>
                <a:latin typeface="Arial"/>
                <a:ea typeface="Arial"/>
                <a:cs typeface="Arial"/>
                <a:sym typeface="Arial"/>
              </a:rPr>
              <a:t>Sequência de informações como: </a:t>
            </a:r>
            <a:r>
              <a:rPr lang="pt-BR" sz="1800" b="1" i="0" u="none" strike="noStrike" cap="none">
                <a:solidFill>
                  <a:srgbClr val="0C0C0C"/>
                </a:solidFill>
                <a:latin typeface="Arial"/>
                <a:ea typeface="Arial"/>
                <a:cs typeface="Arial"/>
                <a:sym typeface="Arial"/>
              </a:rPr>
              <a:t>endereços de sites, nome de usuário, senhas, identidades de acesso, RG, CPF, endereços residenciais e comerciais, números de cartão de créditos (com código verificador e data de validade)</a:t>
            </a:r>
            <a:r>
              <a:rPr lang="pt-BR" sz="1800" b="0" i="0" u="none" strike="noStrike" cap="none">
                <a:solidFill>
                  <a:srgbClr val="0C0C0C"/>
                </a:solidFill>
                <a:latin typeface="Arial"/>
                <a:ea typeface="Arial"/>
                <a:cs typeface="Arial"/>
                <a:sym typeface="Arial"/>
              </a:rPr>
              <a:t> etc.</a:t>
            </a:r>
            <a:endParaRPr/>
          </a:p>
        </p:txBody>
      </p:sp>
      <p:pic>
        <p:nvPicPr>
          <p:cNvPr id="931" name="Google Shape;931;p101"/>
          <p:cNvPicPr preferRelativeResize="0"/>
          <p:nvPr/>
        </p:nvPicPr>
        <p:blipFill rotWithShape="1">
          <a:blip r:embed="rId4">
            <a:alphaModFix/>
          </a:blip>
          <a:srcRect/>
          <a:stretch/>
        </p:blipFill>
        <p:spPr>
          <a:xfrm>
            <a:off x="5400675" y="1994492"/>
            <a:ext cx="3743325" cy="1285875"/>
          </a:xfrm>
          <a:prstGeom prst="rect">
            <a:avLst/>
          </a:prstGeom>
          <a:noFill/>
          <a:ln>
            <a:noFill/>
          </a:ln>
        </p:spPr>
      </p:pic>
      <p:sp>
        <p:nvSpPr>
          <p:cNvPr id="932" name="Google Shape;932;p101"/>
          <p:cNvSpPr/>
          <p:nvPr/>
        </p:nvSpPr>
        <p:spPr>
          <a:xfrm>
            <a:off x="175394" y="1070354"/>
            <a:ext cx="414728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Outras classificações de aplicativos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pic>
        <p:nvPicPr>
          <p:cNvPr id="937" name="Google Shape;937;p102"/>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938" name="Google Shape;938;p10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39" name="Google Shape;939;p102"/>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940" name="Google Shape;940;p10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37</a:t>
            </a:fld>
            <a:endParaRPr>
              <a:solidFill>
                <a:srgbClr val="000000"/>
              </a:solidFill>
            </a:endParaRPr>
          </a:p>
        </p:txBody>
      </p:sp>
      <p:sp>
        <p:nvSpPr>
          <p:cNvPr id="941" name="Google Shape;941;p102"/>
          <p:cNvSpPr/>
          <p:nvPr/>
        </p:nvSpPr>
        <p:spPr>
          <a:xfrm>
            <a:off x="175394" y="1627287"/>
            <a:ext cx="4928869" cy="31393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C0C0C"/>
                </a:solidFill>
                <a:latin typeface="Arial"/>
                <a:ea typeface="Arial"/>
                <a:cs typeface="Arial"/>
                <a:sym typeface="Arial"/>
              </a:rPr>
              <a:t>Screenlogger </a:t>
            </a:r>
            <a:endParaRPr sz="1800" b="1" i="0" u="none" strike="noStrike" cap="none">
              <a:solidFill>
                <a:srgbClr val="0C0C0C"/>
              </a:solidFill>
              <a:latin typeface="Arial"/>
              <a:ea typeface="Arial"/>
              <a:cs typeface="Arial"/>
              <a:sym typeface="Arial"/>
            </a:endParaRPr>
          </a:p>
          <a:p>
            <a:pPr marL="0" marR="0" lvl="0" indent="0" algn="l" rtl="0">
              <a:lnSpc>
                <a:spcPct val="100000"/>
              </a:lnSpc>
              <a:spcBef>
                <a:spcPts val="0"/>
              </a:spcBef>
              <a:spcAft>
                <a:spcPts val="0"/>
              </a:spcAft>
              <a:buNone/>
            </a:pPr>
            <a:endParaRPr sz="1800" b="1" i="0" u="none" strike="noStrike" cap="none">
              <a:solidFill>
                <a:srgbClr val="0C0C0C"/>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Arial"/>
              <a:buChar char="•"/>
            </a:pPr>
            <a:r>
              <a:rPr lang="pt-BR" sz="1800" b="0" i="0" u="none" strike="noStrike" cap="none">
                <a:solidFill>
                  <a:srgbClr val="0C0C0C"/>
                </a:solidFill>
                <a:latin typeface="Arial"/>
                <a:ea typeface="Arial"/>
                <a:cs typeface="Arial"/>
                <a:sym typeface="Arial"/>
              </a:rPr>
              <a:t>É um programa semelhante ao Keylogger, porém ao invés de colher informações digitadas pelo usuário, envia, em </a:t>
            </a:r>
            <a:r>
              <a:rPr lang="pt-BR" sz="1800" b="1" i="0" u="none" strike="noStrike" cap="none">
                <a:solidFill>
                  <a:srgbClr val="0C0C0C"/>
                </a:solidFill>
                <a:latin typeface="Arial"/>
                <a:ea typeface="Arial"/>
                <a:cs typeface="Arial"/>
                <a:sym typeface="Arial"/>
              </a:rPr>
              <a:t>forma de imagem, a região clicada pelo usuário</a:t>
            </a:r>
            <a:r>
              <a:rPr lang="pt-BR" sz="1800" b="0" i="0" u="none" strike="noStrike" cap="none">
                <a:solidFill>
                  <a:srgbClr val="0C0C0C"/>
                </a:solidFill>
                <a:latin typeface="Arial"/>
                <a:ea typeface="Arial"/>
                <a:cs typeface="Arial"/>
                <a:sym typeface="Arial"/>
              </a:rPr>
              <a:t>. </a:t>
            </a:r>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rgbClr val="0C0C0C"/>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Arial"/>
              <a:buChar char="•"/>
            </a:pPr>
            <a:r>
              <a:rPr lang="pt-BR" sz="1800" b="0" i="0" u="none" strike="noStrike" cap="none">
                <a:solidFill>
                  <a:srgbClr val="0C0C0C"/>
                </a:solidFill>
                <a:latin typeface="Arial"/>
                <a:ea typeface="Arial"/>
                <a:cs typeface="Arial"/>
                <a:sym typeface="Arial"/>
              </a:rPr>
              <a:t>Essa técnica visa obter informações que não seriam obtidas pelos Keyloggers, por exemplo, </a:t>
            </a:r>
            <a:r>
              <a:rPr lang="pt-BR" sz="1800" b="1" i="0" u="none" strike="noStrike" cap="none">
                <a:solidFill>
                  <a:srgbClr val="0C0C0C"/>
                </a:solidFill>
                <a:latin typeface="Arial"/>
                <a:ea typeface="Arial"/>
                <a:cs typeface="Arial"/>
                <a:sym typeface="Arial"/>
              </a:rPr>
              <a:t>senhas clicadas em um teclado virtual </a:t>
            </a:r>
            <a:r>
              <a:rPr lang="pt-BR" sz="1800" b="0" i="0" u="none" strike="noStrike" cap="none">
                <a:solidFill>
                  <a:srgbClr val="0C0C0C"/>
                </a:solidFill>
                <a:latin typeface="Arial"/>
                <a:ea typeface="Arial"/>
                <a:cs typeface="Arial"/>
                <a:sym typeface="Arial"/>
              </a:rPr>
              <a:t>etc.</a:t>
            </a:r>
            <a:endParaRPr/>
          </a:p>
        </p:txBody>
      </p:sp>
      <p:pic>
        <p:nvPicPr>
          <p:cNvPr id="942" name="Google Shape;942;p102"/>
          <p:cNvPicPr preferRelativeResize="0"/>
          <p:nvPr/>
        </p:nvPicPr>
        <p:blipFill rotWithShape="1">
          <a:blip r:embed="rId4">
            <a:alphaModFix/>
          </a:blip>
          <a:srcRect/>
          <a:stretch/>
        </p:blipFill>
        <p:spPr>
          <a:xfrm>
            <a:off x="5547466" y="1506864"/>
            <a:ext cx="3348883" cy="2491930"/>
          </a:xfrm>
          <a:prstGeom prst="rect">
            <a:avLst/>
          </a:prstGeom>
          <a:noFill/>
          <a:ln>
            <a:noFill/>
          </a:ln>
        </p:spPr>
      </p:pic>
      <p:sp>
        <p:nvSpPr>
          <p:cNvPr id="943" name="Google Shape;943;p102"/>
          <p:cNvSpPr/>
          <p:nvPr/>
        </p:nvSpPr>
        <p:spPr>
          <a:xfrm>
            <a:off x="175394" y="1070354"/>
            <a:ext cx="414728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Outras classificações de aplicativos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p103"/>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949" name="Google Shape;949;p10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50" name="Google Shape;950;p103"/>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951" name="Google Shape;951;p10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38</a:t>
            </a:fld>
            <a:endParaRPr>
              <a:solidFill>
                <a:srgbClr val="000000"/>
              </a:solidFill>
            </a:endParaRPr>
          </a:p>
        </p:txBody>
      </p:sp>
      <p:sp>
        <p:nvSpPr>
          <p:cNvPr id="952" name="Google Shape;952;p103"/>
          <p:cNvSpPr/>
          <p:nvPr/>
        </p:nvSpPr>
        <p:spPr>
          <a:xfrm>
            <a:off x="175395" y="1750117"/>
            <a:ext cx="4369310" cy="50783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FF0000"/>
                </a:solidFill>
                <a:latin typeface="Arial"/>
                <a:ea typeface="Arial"/>
                <a:cs typeface="Arial"/>
                <a:sym typeface="Arial"/>
              </a:rPr>
              <a:t>Spam</a:t>
            </a:r>
            <a:endParaRPr/>
          </a:p>
          <a:p>
            <a:pPr marL="0" marR="0" lvl="0" indent="0" algn="l" rtl="0">
              <a:lnSpc>
                <a:spcPct val="100000"/>
              </a:lnSpc>
              <a:spcBef>
                <a:spcPts val="0"/>
              </a:spcBef>
              <a:spcAft>
                <a:spcPts val="0"/>
              </a:spcAft>
              <a:buNone/>
            </a:pPr>
            <a:endParaRPr sz="1800" b="0" i="0" u="none" strike="noStrike" cap="none">
              <a:solidFill>
                <a:srgbClr val="0C0C0C"/>
              </a:solidFill>
              <a:latin typeface="Arial"/>
              <a:ea typeface="Arial"/>
              <a:cs typeface="Arial"/>
              <a:sym typeface="Arial"/>
            </a:endParaRPr>
          </a:p>
          <a:p>
            <a:pPr marL="0" marR="0" lvl="0" indent="0" algn="just" rtl="0">
              <a:lnSpc>
                <a:spcPct val="100000"/>
              </a:lnSpc>
              <a:spcBef>
                <a:spcPts val="0"/>
              </a:spcBef>
              <a:spcAft>
                <a:spcPts val="0"/>
              </a:spcAft>
              <a:buNone/>
            </a:pPr>
            <a:r>
              <a:rPr lang="pt-BR" sz="1800" b="0" i="0" u="none" strike="noStrike" cap="none">
                <a:solidFill>
                  <a:srgbClr val="0C0C0C"/>
                </a:solidFill>
                <a:latin typeface="Arial"/>
                <a:ea typeface="Arial"/>
                <a:cs typeface="Arial"/>
                <a:sym typeface="Arial"/>
              </a:rPr>
              <a:t>Spam é o termo usado para se referir aos </a:t>
            </a:r>
            <a:r>
              <a:rPr lang="pt-BR" sz="1800" b="1" i="0" u="none" strike="noStrike" cap="none">
                <a:solidFill>
                  <a:srgbClr val="0C0C0C"/>
                </a:solidFill>
                <a:latin typeface="Arial"/>
                <a:ea typeface="Arial"/>
                <a:cs typeface="Arial"/>
                <a:sym typeface="Arial"/>
              </a:rPr>
              <a:t>e-mails não solicitados</a:t>
            </a:r>
            <a:r>
              <a:rPr lang="pt-BR" sz="1800" b="0" i="0" u="none" strike="noStrike" cap="none">
                <a:solidFill>
                  <a:srgbClr val="0C0C0C"/>
                </a:solidFill>
                <a:latin typeface="Arial"/>
                <a:ea typeface="Arial"/>
                <a:cs typeface="Arial"/>
                <a:sym typeface="Arial"/>
              </a:rPr>
              <a:t>, que geralmente são enviados para um grande número de pessoas. </a:t>
            </a:r>
            <a:endParaRPr sz="1800" b="0" i="0" u="none" strike="noStrike" cap="none">
              <a:solidFill>
                <a:srgbClr val="0C0C0C"/>
              </a:solidFill>
              <a:latin typeface="Arial"/>
              <a:ea typeface="Arial"/>
              <a:cs typeface="Arial"/>
              <a:sym typeface="Arial"/>
            </a:endParaRPr>
          </a:p>
          <a:p>
            <a:pPr marL="0" marR="0" lvl="0" indent="0" algn="just" rtl="0">
              <a:lnSpc>
                <a:spcPct val="100000"/>
              </a:lnSpc>
              <a:spcBef>
                <a:spcPts val="0"/>
              </a:spcBef>
              <a:spcAft>
                <a:spcPts val="0"/>
              </a:spcAft>
              <a:buNone/>
            </a:pPr>
            <a:endParaRPr sz="1800" b="0" i="0" u="none" strike="noStrike" cap="none">
              <a:solidFill>
                <a:srgbClr val="0C0C0C"/>
              </a:solidFill>
              <a:latin typeface="Arial"/>
              <a:ea typeface="Arial"/>
              <a:cs typeface="Arial"/>
              <a:sym typeface="Arial"/>
            </a:endParaRPr>
          </a:p>
          <a:p>
            <a:pPr marL="0" marR="0" lvl="0" indent="0" algn="just" rtl="0">
              <a:lnSpc>
                <a:spcPct val="100000"/>
              </a:lnSpc>
              <a:spcBef>
                <a:spcPts val="0"/>
              </a:spcBef>
              <a:spcAft>
                <a:spcPts val="0"/>
              </a:spcAft>
              <a:buNone/>
            </a:pPr>
            <a:r>
              <a:rPr lang="pt-BR" sz="1800" b="0" i="0" u="none" strike="noStrike" cap="none">
                <a:solidFill>
                  <a:srgbClr val="0C0C0C"/>
                </a:solidFill>
                <a:latin typeface="Arial"/>
                <a:ea typeface="Arial"/>
                <a:cs typeface="Arial"/>
                <a:sym typeface="Arial"/>
              </a:rPr>
              <a:t>Quando o </a:t>
            </a:r>
            <a:r>
              <a:rPr lang="pt-BR" sz="1800" b="1" i="0" u="none" strike="noStrike" cap="none">
                <a:solidFill>
                  <a:srgbClr val="0C0C0C"/>
                </a:solidFill>
                <a:latin typeface="Arial"/>
                <a:ea typeface="Arial"/>
                <a:cs typeface="Arial"/>
                <a:sym typeface="Arial"/>
              </a:rPr>
              <a:t>conteúdo é exclusivamente comercial,</a:t>
            </a:r>
            <a:r>
              <a:rPr lang="pt-BR" sz="1800" b="0" i="0" u="none" strike="noStrike" cap="none">
                <a:solidFill>
                  <a:srgbClr val="0C0C0C"/>
                </a:solidFill>
                <a:latin typeface="Arial"/>
                <a:ea typeface="Arial"/>
                <a:cs typeface="Arial"/>
                <a:sym typeface="Arial"/>
              </a:rPr>
              <a:t> este tipo de mensagem também é referenciado como UCE (do inglês Unsolicited Commercial E-mail – Email Comercial Não Solicitado).</a:t>
            </a:r>
            <a:endParaRPr/>
          </a:p>
          <a:p>
            <a:pPr marL="0" marR="0" lvl="0" indent="0" algn="just" rtl="0">
              <a:lnSpc>
                <a:spcPct val="100000"/>
              </a:lnSpc>
              <a:spcBef>
                <a:spcPts val="0"/>
              </a:spcBef>
              <a:spcAft>
                <a:spcPts val="0"/>
              </a:spcAft>
              <a:buNone/>
            </a:pPr>
            <a:endParaRPr sz="1800" b="0" i="0" u="none" strike="noStrike" cap="none">
              <a:solidFill>
                <a:srgbClr val="0C0C0C"/>
              </a:solidFill>
              <a:latin typeface="Arial"/>
              <a:ea typeface="Arial"/>
              <a:cs typeface="Arial"/>
              <a:sym typeface="Arial"/>
            </a:endParaRPr>
          </a:p>
          <a:p>
            <a:pPr marL="0" marR="0" lvl="0" indent="0" algn="just" rtl="0">
              <a:lnSpc>
                <a:spcPct val="100000"/>
              </a:lnSpc>
              <a:spcBef>
                <a:spcPts val="0"/>
              </a:spcBef>
              <a:spcAft>
                <a:spcPts val="0"/>
              </a:spcAft>
              <a:buNone/>
            </a:pPr>
            <a:r>
              <a:rPr lang="pt-BR" sz="1800" b="1" i="0" u="none" strike="noStrike" cap="none">
                <a:solidFill>
                  <a:srgbClr val="0C0C0C"/>
                </a:solidFill>
                <a:latin typeface="Arial"/>
                <a:ea typeface="Arial"/>
                <a:cs typeface="Arial"/>
                <a:sym typeface="Arial"/>
              </a:rPr>
              <a:t>Este e-mail contém propaganda, enganosa ou não. Podem conter vírus anexados à mensagem, bem como conter links que direcionam para arquivos maliciosos.</a:t>
            </a:r>
            <a:endParaRPr/>
          </a:p>
        </p:txBody>
      </p:sp>
      <p:sp>
        <p:nvSpPr>
          <p:cNvPr id="953" name="Google Shape;953;p103"/>
          <p:cNvSpPr/>
          <p:nvPr/>
        </p:nvSpPr>
        <p:spPr>
          <a:xfrm>
            <a:off x="175394" y="1070354"/>
            <a:ext cx="414728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Outras classificações de aplicativos</a:t>
            </a:r>
            <a:endParaRPr/>
          </a:p>
        </p:txBody>
      </p:sp>
      <p:pic>
        <p:nvPicPr>
          <p:cNvPr id="954" name="Google Shape;954;p103"/>
          <p:cNvPicPr preferRelativeResize="0"/>
          <p:nvPr/>
        </p:nvPicPr>
        <p:blipFill rotWithShape="1">
          <a:blip r:embed="rId4">
            <a:alphaModFix/>
          </a:blip>
          <a:srcRect/>
          <a:stretch/>
        </p:blipFill>
        <p:spPr>
          <a:xfrm>
            <a:off x="4699806" y="1439686"/>
            <a:ext cx="4486275" cy="2828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pic>
        <p:nvPicPr>
          <p:cNvPr id="959" name="Google Shape;959;p104"/>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960" name="Google Shape;960;p10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61" name="Google Shape;961;p104"/>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962" name="Google Shape;962;p10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39</a:t>
            </a:fld>
            <a:endParaRPr>
              <a:solidFill>
                <a:srgbClr val="000000"/>
              </a:solidFill>
            </a:endParaRPr>
          </a:p>
        </p:txBody>
      </p:sp>
      <p:sp>
        <p:nvSpPr>
          <p:cNvPr id="963" name="Google Shape;963;p104"/>
          <p:cNvSpPr/>
          <p:nvPr/>
        </p:nvSpPr>
        <p:spPr>
          <a:xfrm>
            <a:off x="175395" y="1750117"/>
            <a:ext cx="4546730" cy="452431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pt-BR" sz="1800" b="1" i="0" u="none" strike="noStrike" cap="none" dirty="0" err="1">
                <a:solidFill>
                  <a:srgbClr val="FF0000"/>
                </a:solidFill>
                <a:latin typeface="Arial"/>
                <a:ea typeface="Arial"/>
                <a:cs typeface="Arial"/>
                <a:sym typeface="Arial"/>
              </a:rPr>
              <a:t>Phishing</a:t>
            </a:r>
            <a:endParaRPr sz="1800" b="1" i="0" u="none" strike="noStrike" cap="none" dirty="0">
              <a:solidFill>
                <a:srgbClr val="FF0000"/>
              </a:solidFill>
              <a:latin typeface="Arial"/>
              <a:ea typeface="Arial"/>
              <a:cs typeface="Arial"/>
              <a:sym typeface="Arial"/>
            </a:endParaRPr>
          </a:p>
          <a:p>
            <a:pPr marL="0" marR="0" lvl="0" indent="0" algn="just" rtl="0">
              <a:lnSpc>
                <a:spcPct val="100000"/>
              </a:lnSpc>
              <a:spcBef>
                <a:spcPts val="0"/>
              </a:spcBef>
              <a:spcAft>
                <a:spcPts val="0"/>
              </a:spcAft>
              <a:buNone/>
            </a:pPr>
            <a:endParaRPr sz="1800" b="1" i="0" u="none" strike="noStrike" cap="none" dirty="0">
              <a:solidFill>
                <a:srgbClr val="FF0000"/>
              </a:solidFill>
              <a:latin typeface="Arial"/>
              <a:ea typeface="Arial"/>
              <a:cs typeface="Arial"/>
              <a:sym typeface="Arial"/>
            </a:endParaRPr>
          </a:p>
          <a:p>
            <a:pPr marL="0" marR="0" lvl="0" indent="0" algn="just" rtl="0">
              <a:lnSpc>
                <a:spcPct val="100000"/>
              </a:lnSpc>
              <a:spcBef>
                <a:spcPts val="0"/>
              </a:spcBef>
              <a:spcAft>
                <a:spcPts val="0"/>
              </a:spcAft>
              <a:buNone/>
            </a:pPr>
            <a:r>
              <a:rPr lang="pt-BR" sz="1800" b="0" i="0" u="none" strike="noStrike" cap="none" dirty="0">
                <a:solidFill>
                  <a:srgbClr val="0C0C0C"/>
                </a:solidFill>
                <a:latin typeface="Arial"/>
                <a:ea typeface="Arial"/>
                <a:cs typeface="Arial"/>
                <a:sym typeface="Arial"/>
              </a:rPr>
              <a:t>Também conhecido como </a:t>
            </a:r>
            <a:r>
              <a:rPr lang="pt-BR" sz="1800" b="1" i="0" u="none" strike="noStrike" cap="none" dirty="0" err="1">
                <a:solidFill>
                  <a:srgbClr val="0C0C0C"/>
                </a:solidFill>
                <a:latin typeface="Arial"/>
                <a:ea typeface="Arial"/>
                <a:cs typeface="Arial"/>
                <a:sym typeface="Arial"/>
              </a:rPr>
              <a:t>phishing</a:t>
            </a:r>
            <a:r>
              <a:rPr lang="pt-BR" sz="1800" b="1" i="0" u="none" strike="noStrike" cap="none" dirty="0">
                <a:solidFill>
                  <a:srgbClr val="0C0C0C"/>
                </a:solidFill>
                <a:latin typeface="Arial"/>
                <a:ea typeface="Arial"/>
                <a:cs typeface="Arial"/>
                <a:sym typeface="Arial"/>
              </a:rPr>
              <a:t> </a:t>
            </a:r>
            <a:r>
              <a:rPr lang="pt-BR" sz="1800" b="1" i="0" u="none" strike="noStrike" cap="none" dirty="0" err="1">
                <a:solidFill>
                  <a:srgbClr val="0C0C0C"/>
                </a:solidFill>
                <a:latin typeface="Arial"/>
                <a:ea typeface="Arial"/>
                <a:cs typeface="Arial"/>
                <a:sym typeface="Arial"/>
              </a:rPr>
              <a:t>scam</a:t>
            </a:r>
            <a:r>
              <a:rPr lang="pt-BR" sz="1800" b="0" i="0" u="none" strike="noStrike" cap="none" dirty="0">
                <a:solidFill>
                  <a:srgbClr val="0C0C0C"/>
                </a:solidFill>
                <a:latin typeface="Arial"/>
                <a:ea typeface="Arial"/>
                <a:cs typeface="Arial"/>
                <a:sym typeface="Arial"/>
              </a:rPr>
              <a:t>, é um termo criado para descrever qualquer </a:t>
            </a:r>
            <a:r>
              <a:rPr lang="pt-BR" sz="1800" b="1" i="0" u="none" strike="noStrike" cap="none" dirty="0">
                <a:solidFill>
                  <a:srgbClr val="0C0C0C"/>
                </a:solidFill>
                <a:latin typeface="Arial"/>
                <a:ea typeface="Arial"/>
                <a:cs typeface="Arial"/>
                <a:sym typeface="Arial"/>
              </a:rPr>
              <a:t>ação maliciosa </a:t>
            </a:r>
            <a:r>
              <a:rPr lang="pt-BR" sz="1800" b="0" i="0" u="none" strike="noStrike" cap="none" dirty="0">
                <a:solidFill>
                  <a:srgbClr val="0C0C0C"/>
                </a:solidFill>
                <a:latin typeface="Arial"/>
                <a:ea typeface="Arial"/>
                <a:cs typeface="Arial"/>
                <a:sym typeface="Arial"/>
              </a:rPr>
              <a:t>que tenha como objetivo </a:t>
            </a:r>
            <a:r>
              <a:rPr lang="pt-BR" sz="1800" b="1" i="0" u="none" strike="noStrike" cap="none" dirty="0">
                <a:solidFill>
                  <a:srgbClr val="FF0000"/>
                </a:solidFill>
                <a:latin typeface="Arial"/>
                <a:ea typeface="Arial"/>
                <a:cs typeface="Arial"/>
                <a:sym typeface="Arial"/>
              </a:rPr>
              <a:t>obter dados pessoais e financeiros do usuário.</a:t>
            </a:r>
            <a:endParaRPr dirty="0"/>
          </a:p>
          <a:p>
            <a:pPr marL="0" marR="0" lvl="0" indent="0" algn="just" rtl="0">
              <a:lnSpc>
                <a:spcPct val="100000"/>
              </a:lnSpc>
              <a:spcBef>
                <a:spcPts val="0"/>
              </a:spcBef>
              <a:spcAft>
                <a:spcPts val="0"/>
              </a:spcAft>
              <a:buNone/>
            </a:pPr>
            <a:endParaRPr sz="1800" b="0" i="0" u="none" strike="noStrike" cap="none" dirty="0">
              <a:solidFill>
                <a:srgbClr val="0C0C0C"/>
              </a:solidFill>
              <a:latin typeface="Arial"/>
              <a:ea typeface="Arial"/>
              <a:cs typeface="Arial"/>
              <a:sym typeface="Arial"/>
            </a:endParaRPr>
          </a:p>
          <a:p>
            <a:pPr marL="0" marR="0" lvl="0" indent="0" algn="just" rtl="0">
              <a:lnSpc>
                <a:spcPct val="100000"/>
              </a:lnSpc>
              <a:spcBef>
                <a:spcPts val="0"/>
              </a:spcBef>
              <a:spcAft>
                <a:spcPts val="0"/>
              </a:spcAft>
              <a:buNone/>
            </a:pPr>
            <a:r>
              <a:rPr lang="pt-BR" sz="1800" b="0" i="0" u="none" strike="noStrike" cap="none" dirty="0">
                <a:solidFill>
                  <a:srgbClr val="0C0C0C"/>
                </a:solidFill>
                <a:latin typeface="Arial"/>
                <a:ea typeface="Arial"/>
                <a:cs typeface="Arial"/>
                <a:sym typeface="Arial"/>
              </a:rPr>
              <a:t>A técnica </a:t>
            </a:r>
            <a:r>
              <a:rPr lang="pt-BR" sz="1800" b="0" i="0" u="none" strike="noStrike" cap="none" dirty="0" err="1">
                <a:solidFill>
                  <a:srgbClr val="0C0C0C"/>
                </a:solidFill>
                <a:latin typeface="Arial"/>
                <a:ea typeface="Arial"/>
                <a:cs typeface="Arial"/>
                <a:sym typeface="Arial"/>
              </a:rPr>
              <a:t>Phishing</a:t>
            </a:r>
            <a:r>
              <a:rPr lang="pt-BR" sz="1800" b="0" i="0" u="none" strike="noStrike" cap="none" dirty="0">
                <a:solidFill>
                  <a:srgbClr val="0C0C0C"/>
                </a:solidFill>
                <a:latin typeface="Arial"/>
                <a:ea typeface="Arial"/>
                <a:cs typeface="Arial"/>
                <a:sym typeface="Arial"/>
              </a:rPr>
              <a:t> dá-se através do envio de </a:t>
            </a:r>
            <a:r>
              <a:rPr lang="pt-BR" sz="1800" b="1" i="0" u="none" strike="noStrike" cap="none" dirty="0">
                <a:solidFill>
                  <a:srgbClr val="0C0C0C"/>
                </a:solidFill>
                <a:latin typeface="Arial"/>
                <a:ea typeface="Arial"/>
                <a:cs typeface="Arial"/>
                <a:sym typeface="Arial"/>
              </a:rPr>
              <a:t>mensagem não solicitada</a:t>
            </a:r>
            <a:r>
              <a:rPr lang="pt-BR" sz="1800" b="0" i="0" u="none" strike="noStrike" cap="none" dirty="0">
                <a:solidFill>
                  <a:srgbClr val="0C0C0C"/>
                </a:solidFill>
                <a:latin typeface="Arial"/>
                <a:ea typeface="Arial"/>
                <a:cs typeface="Arial"/>
                <a:sym typeface="Arial"/>
              </a:rPr>
              <a:t>, </a:t>
            </a:r>
            <a:r>
              <a:rPr lang="pt-BR" sz="1800" b="0" i="1" u="none" strike="noStrike" cap="none" dirty="0">
                <a:solidFill>
                  <a:srgbClr val="0C0C0C"/>
                </a:solidFill>
                <a:latin typeface="Arial"/>
                <a:ea typeface="Arial"/>
                <a:cs typeface="Arial"/>
                <a:sym typeface="Arial"/>
              </a:rPr>
              <a:t>se passa por comunicação de uma instituição conhecida, como um banco,</a:t>
            </a:r>
            <a:r>
              <a:rPr lang="pt-BR" sz="1800" b="0" i="0" u="none" strike="noStrike" cap="none" dirty="0">
                <a:solidFill>
                  <a:srgbClr val="0C0C0C"/>
                </a:solidFill>
                <a:latin typeface="Arial"/>
                <a:ea typeface="Arial"/>
                <a:cs typeface="Arial"/>
                <a:sym typeface="Arial"/>
              </a:rPr>
              <a:t> empresa ou site popular, e que procura induzir o acesso a páginas falsificadas, projetadas para </a:t>
            </a:r>
            <a:r>
              <a:rPr lang="pt-BR" sz="1800" b="1" i="0" u="none" strike="noStrike" cap="none" dirty="0">
                <a:solidFill>
                  <a:srgbClr val="0C0C0C"/>
                </a:solidFill>
                <a:latin typeface="Arial"/>
                <a:ea typeface="Arial"/>
                <a:cs typeface="Arial"/>
                <a:sym typeface="Arial"/>
              </a:rPr>
              <a:t>furtar dados pessoais e financeiros de usuários.</a:t>
            </a:r>
            <a:endParaRPr dirty="0"/>
          </a:p>
        </p:txBody>
      </p:sp>
      <p:sp>
        <p:nvSpPr>
          <p:cNvPr id="964" name="Google Shape;964;p104"/>
          <p:cNvSpPr/>
          <p:nvPr/>
        </p:nvSpPr>
        <p:spPr>
          <a:xfrm>
            <a:off x="175394" y="1070354"/>
            <a:ext cx="414728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Outras classificações de aplicativos</a:t>
            </a:r>
            <a:endParaRPr/>
          </a:p>
        </p:txBody>
      </p:sp>
      <p:pic>
        <p:nvPicPr>
          <p:cNvPr id="965" name="Google Shape;965;p104"/>
          <p:cNvPicPr preferRelativeResize="0"/>
          <p:nvPr/>
        </p:nvPicPr>
        <p:blipFill rotWithShape="1">
          <a:blip r:embed="rId4">
            <a:alphaModFix/>
          </a:blip>
          <a:srcRect/>
          <a:stretch/>
        </p:blipFill>
        <p:spPr>
          <a:xfrm>
            <a:off x="5029128" y="1722197"/>
            <a:ext cx="4114872" cy="21715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7"/>
          <p:cNvSpPr txBox="1">
            <a:spLocks noGrp="1"/>
          </p:cNvSpPr>
          <p:nvPr>
            <p:ph type="ctrTitle"/>
          </p:nvPr>
        </p:nvSpPr>
        <p:spPr>
          <a:xfrm>
            <a:off x="1741487" y="1882419"/>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None/>
            </a:pPr>
            <a:r>
              <a:rPr lang="pt-BR" sz="3200">
                <a:solidFill>
                  <a:schemeClr val="lt1"/>
                </a:solidFill>
              </a:rPr>
              <a:t>Introdução</a:t>
            </a:r>
            <a:br>
              <a:rPr lang="pt-BR" sz="3200">
                <a:solidFill>
                  <a:schemeClr val="lt1"/>
                </a:solidFill>
              </a:rPr>
            </a:br>
            <a:r>
              <a:rPr lang="pt-BR" sz="3200">
                <a:solidFill>
                  <a:schemeClr val="lt1"/>
                </a:solidFill>
              </a:rPr>
              <a:t> </a:t>
            </a:r>
            <a:endParaRPr/>
          </a:p>
        </p:txBody>
      </p:sp>
      <p:sp>
        <p:nvSpPr>
          <p:cNvPr id="466" name="Google Shape;466;p5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pt-BR" sz="1200" b="0" i="0" u="none" strike="noStrike" cap="none">
                <a:solidFill>
                  <a:srgbClr val="000000"/>
                </a:solidFill>
                <a:latin typeface="Arial Black"/>
                <a:ea typeface="Arial Black"/>
                <a:cs typeface="Arial Black"/>
                <a:sym typeface="Arial Black"/>
              </a:rPr>
              <a:t>4</a:t>
            </a:fld>
            <a:endParaRPr sz="1400" b="0" i="0" u="none" strike="noStrike" cap="none">
              <a:solidFill>
                <a:srgbClr val="000000"/>
              </a:solidFill>
              <a:latin typeface="Arial"/>
              <a:ea typeface="Arial"/>
              <a:cs typeface="Arial"/>
              <a:sym typeface="Arial"/>
            </a:endParaRPr>
          </a:p>
        </p:txBody>
      </p:sp>
      <p:pic>
        <p:nvPicPr>
          <p:cNvPr id="467" name="Google Shape;467;p57"/>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468" name="Google Shape;468;p5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469" name="Google Shape;469;p5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4</a:t>
            </a:fld>
            <a:endParaRPr>
              <a:solidFill>
                <a:srgbClr val="000000"/>
              </a:solidFill>
            </a:endParaRPr>
          </a:p>
        </p:txBody>
      </p:sp>
    </p:spTree>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pic>
        <p:nvPicPr>
          <p:cNvPr id="970" name="Google Shape;970;p105"/>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971" name="Google Shape;971;p10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72" name="Google Shape;972;p105"/>
          <p:cNvSpPr/>
          <p:nvPr/>
        </p:nvSpPr>
        <p:spPr>
          <a:xfrm>
            <a:off x="175394" y="508000"/>
            <a:ext cx="7876785"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Aplicativos Maliciosos</a:t>
            </a:r>
            <a:endParaRPr sz="2400" b="1" i="0" u="none" strike="noStrike" cap="none">
              <a:solidFill>
                <a:srgbClr val="000000"/>
              </a:solidFill>
              <a:latin typeface="Calibri"/>
              <a:ea typeface="Calibri"/>
              <a:cs typeface="Calibri"/>
              <a:sym typeface="Calibri"/>
            </a:endParaRPr>
          </a:p>
        </p:txBody>
      </p:sp>
      <p:sp>
        <p:nvSpPr>
          <p:cNvPr id="973" name="Google Shape;973;p10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40</a:t>
            </a:fld>
            <a:endParaRPr>
              <a:solidFill>
                <a:srgbClr val="000000"/>
              </a:solidFill>
            </a:endParaRPr>
          </a:p>
        </p:txBody>
      </p:sp>
      <p:sp>
        <p:nvSpPr>
          <p:cNvPr id="974" name="Google Shape;974;p105"/>
          <p:cNvSpPr/>
          <p:nvPr/>
        </p:nvSpPr>
        <p:spPr>
          <a:xfrm>
            <a:off x="175394" y="1750117"/>
            <a:ext cx="5365597" cy="5047536"/>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pt-BR" sz="1800" b="1" i="0" u="none" strike="noStrike" cap="none">
                <a:solidFill>
                  <a:srgbClr val="FF0000"/>
                </a:solidFill>
                <a:latin typeface="Bookman Old Style"/>
                <a:ea typeface="Bookman Old Style"/>
                <a:cs typeface="Bookman Old Style"/>
                <a:sym typeface="Bookman Old Style"/>
              </a:rPr>
              <a:t>Engenharia Social</a:t>
            </a:r>
            <a:endParaRPr/>
          </a:p>
          <a:p>
            <a:pPr marL="0" marR="0" lvl="0" indent="0" algn="just" rtl="0">
              <a:lnSpc>
                <a:spcPct val="100000"/>
              </a:lnSpc>
              <a:spcBef>
                <a:spcPts val="0"/>
              </a:spcBef>
              <a:spcAft>
                <a:spcPts val="0"/>
              </a:spcAft>
              <a:buNone/>
            </a:pPr>
            <a:endParaRPr sz="1800" b="1" i="0" u="none" strike="noStrike" cap="none">
              <a:solidFill>
                <a:srgbClr val="FF0000"/>
              </a:solidFill>
              <a:latin typeface="Bookman Old Style"/>
              <a:ea typeface="Bookman Old Style"/>
              <a:cs typeface="Bookman Old Style"/>
              <a:sym typeface="Bookman Old Style"/>
            </a:endParaRPr>
          </a:p>
          <a:p>
            <a:pPr marL="342900" marR="0" lvl="0" indent="-342900" algn="just" rtl="0">
              <a:lnSpc>
                <a:spcPct val="100000"/>
              </a:lnSpc>
              <a:spcBef>
                <a:spcPts val="0"/>
              </a:spcBef>
              <a:spcAft>
                <a:spcPts val="0"/>
              </a:spcAft>
              <a:buClr>
                <a:srgbClr val="000000"/>
              </a:buClr>
              <a:buSzPts val="1800"/>
              <a:buFont typeface="Arial"/>
              <a:buChar char="•"/>
            </a:pPr>
            <a:r>
              <a:rPr lang="pt-BR" sz="1800" b="0" i="0" u="none" strike="noStrike" cap="none">
                <a:solidFill>
                  <a:srgbClr val="0C0C0C"/>
                </a:solidFill>
                <a:latin typeface="Arial"/>
                <a:ea typeface="Arial"/>
                <a:cs typeface="Arial"/>
                <a:sym typeface="Arial"/>
              </a:rPr>
              <a:t>É o termo utilizado para descrever um método de ataque, onde alguém faz </a:t>
            </a:r>
            <a:r>
              <a:rPr lang="pt-BR" sz="1800" b="1" i="0" u="none" strike="noStrike" cap="none">
                <a:solidFill>
                  <a:srgbClr val="0C0C0C"/>
                </a:solidFill>
                <a:latin typeface="Arial"/>
                <a:ea typeface="Arial"/>
                <a:cs typeface="Arial"/>
                <a:sym typeface="Arial"/>
              </a:rPr>
              <a:t>uso da persuasão</a:t>
            </a:r>
            <a:r>
              <a:rPr lang="pt-BR" sz="1800" b="0" i="0" u="none" strike="noStrike" cap="none">
                <a:solidFill>
                  <a:srgbClr val="0C0C0C"/>
                </a:solidFill>
                <a:latin typeface="Arial"/>
                <a:ea typeface="Arial"/>
                <a:cs typeface="Arial"/>
                <a:sym typeface="Arial"/>
              </a:rPr>
              <a:t>, muitas vezes abusando da </a:t>
            </a:r>
            <a:r>
              <a:rPr lang="pt-BR" sz="1800" b="1" i="0" u="none" strike="noStrike" cap="none">
                <a:solidFill>
                  <a:srgbClr val="0C0C0C"/>
                </a:solidFill>
                <a:latin typeface="Arial"/>
                <a:ea typeface="Arial"/>
                <a:cs typeface="Arial"/>
                <a:sym typeface="Arial"/>
              </a:rPr>
              <a:t>ingenuidade</a:t>
            </a:r>
            <a:r>
              <a:rPr lang="pt-BR" sz="1800" b="0" i="0" u="none" strike="noStrike" cap="none">
                <a:solidFill>
                  <a:srgbClr val="0C0C0C"/>
                </a:solidFill>
                <a:latin typeface="Arial"/>
                <a:ea typeface="Arial"/>
                <a:cs typeface="Arial"/>
                <a:sym typeface="Arial"/>
              </a:rPr>
              <a:t> ou </a:t>
            </a:r>
            <a:r>
              <a:rPr lang="pt-BR" sz="1800" b="1" i="0" u="none" strike="noStrike" cap="none">
                <a:solidFill>
                  <a:srgbClr val="0C0C0C"/>
                </a:solidFill>
                <a:latin typeface="Arial"/>
                <a:ea typeface="Arial"/>
                <a:cs typeface="Arial"/>
                <a:sym typeface="Arial"/>
              </a:rPr>
              <a:t>confiança do usuário</a:t>
            </a:r>
            <a:r>
              <a:rPr lang="pt-BR" sz="1800" b="0" i="0" u="none" strike="noStrike" cap="none">
                <a:solidFill>
                  <a:srgbClr val="0C0C0C"/>
                </a:solidFill>
                <a:latin typeface="Arial"/>
                <a:ea typeface="Arial"/>
                <a:cs typeface="Arial"/>
                <a:sym typeface="Arial"/>
              </a:rPr>
              <a:t>, para obter informações que podem ser utilizadas para ter acesso não autorizado a computadores ou informações.</a:t>
            </a:r>
            <a:endParaRPr/>
          </a:p>
          <a:p>
            <a:pPr marL="0" marR="0" lvl="0" indent="0" algn="just" rtl="0">
              <a:lnSpc>
                <a:spcPct val="100000"/>
              </a:lnSpc>
              <a:spcBef>
                <a:spcPts val="0"/>
              </a:spcBef>
              <a:spcAft>
                <a:spcPts val="0"/>
              </a:spcAft>
              <a:buNone/>
            </a:pPr>
            <a:endParaRPr sz="1600" b="1" i="0" u="none" strike="noStrike" cap="none">
              <a:solidFill>
                <a:srgbClr val="0C0C0C"/>
              </a:solidFill>
              <a:latin typeface="Arial"/>
              <a:ea typeface="Arial"/>
              <a:cs typeface="Arial"/>
              <a:sym typeface="Arial"/>
            </a:endParaRPr>
          </a:p>
          <a:p>
            <a:pPr marL="342900" marR="0" lvl="0" indent="-342900" algn="just" rtl="0">
              <a:lnSpc>
                <a:spcPct val="100000"/>
              </a:lnSpc>
              <a:spcBef>
                <a:spcPts val="0"/>
              </a:spcBef>
              <a:spcAft>
                <a:spcPts val="0"/>
              </a:spcAft>
              <a:buClr>
                <a:srgbClr val="000000"/>
              </a:buClr>
              <a:buSzPts val="1800"/>
              <a:buFont typeface="Arial"/>
              <a:buChar char="•"/>
            </a:pPr>
            <a:r>
              <a:rPr lang="pt-BR" sz="1800" b="0" i="0" u="none" strike="noStrike" cap="none">
                <a:solidFill>
                  <a:srgbClr val="0C0C0C"/>
                </a:solidFill>
                <a:latin typeface="Arial"/>
                <a:ea typeface="Arial"/>
                <a:cs typeface="Arial"/>
                <a:sym typeface="Arial"/>
              </a:rPr>
              <a:t>Conhecido como a </a:t>
            </a:r>
            <a:r>
              <a:rPr lang="pt-BR" sz="1800" b="1" i="0" u="none" strike="noStrike" cap="none">
                <a:solidFill>
                  <a:srgbClr val="0C0C0C"/>
                </a:solidFill>
                <a:latin typeface="Arial"/>
                <a:ea typeface="Arial"/>
                <a:cs typeface="Arial"/>
                <a:sym typeface="Arial"/>
              </a:rPr>
              <a:t>arte de enganar</a:t>
            </a:r>
            <a:r>
              <a:rPr lang="pt-BR" sz="1800" b="0" i="0" u="none" strike="noStrike" cap="none">
                <a:solidFill>
                  <a:srgbClr val="0C0C0C"/>
                </a:solidFill>
                <a:latin typeface="Arial"/>
                <a:ea typeface="Arial"/>
                <a:cs typeface="Arial"/>
                <a:sym typeface="Arial"/>
              </a:rPr>
              <a:t>.</a:t>
            </a:r>
            <a:endParaRPr/>
          </a:p>
          <a:p>
            <a:pPr marL="342900" marR="0" lvl="0" indent="-228600" algn="just" rtl="0">
              <a:lnSpc>
                <a:spcPct val="100000"/>
              </a:lnSpc>
              <a:spcBef>
                <a:spcPts val="0"/>
              </a:spcBef>
              <a:spcAft>
                <a:spcPts val="0"/>
              </a:spcAft>
              <a:buClr>
                <a:srgbClr val="000000"/>
              </a:buClr>
              <a:buSzPts val="1800"/>
              <a:buFont typeface="Arial"/>
              <a:buNone/>
            </a:pPr>
            <a:endParaRPr sz="1800" b="0" i="0" u="none" strike="noStrike" cap="none">
              <a:solidFill>
                <a:srgbClr val="0C0C0C"/>
              </a:solidFill>
              <a:latin typeface="Arial"/>
              <a:ea typeface="Arial"/>
              <a:cs typeface="Arial"/>
              <a:sym typeface="Arial"/>
            </a:endParaRPr>
          </a:p>
          <a:p>
            <a:pPr marL="342900" marR="0" lvl="0" indent="-342900" algn="just" rtl="0">
              <a:lnSpc>
                <a:spcPct val="100000"/>
              </a:lnSpc>
              <a:spcBef>
                <a:spcPts val="0"/>
              </a:spcBef>
              <a:spcAft>
                <a:spcPts val="0"/>
              </a:spcAft>
              <a:buClr>
                <a:srgbClr val="000000"/>
              </a:buClr>
              <a:buSzPts val="1800"/>
              <a:buFont typeface="Arial"/>
              <a:buChar char="•"/>
            </a:pPr>
            <a:r>
              <a:rPr lang="pt-BR" sz="1800" b="0" i="0" u="none" strike="noStrike" cap="none">
                <a:solidFill>
                  <a:srgbClr val="0C0C0C"/>
                </a:solidFill>
                <a:latin typeface="Arial"/>
                <a:ea typeface="Arial"/>
                <a:cs typeface="Arial"/>
                <a:sym typeface="Arial"/>
              </a:rPr>
              <a:t>É uma técnica utilizada pelo atacante para </a:t>
            </a:r>
            <a:r>
              <a:rPr lang="pt-BR" sz="1800" b="1" i="0" u="none" strike="noStrike" cap="none">
                <a:solidFill>
                  <a:srgbClr val="0C0C0C"/>
                </a:solidFill>
                <a:latin typeface="Arial"/>
                <a:ea typeface="Arial"/>
                <a:cs typeface="Arial"/>
                <a:sym typeface="Arial"/>
              </a:rPr>
              <a:t>obter informações pessoais </a:t>
            </a:r>
            <a:r>
              <a:rPr lang="pt-BR" sz="1800" b="0" i="0" u="none" strike="noStrike" cap="none">
                <a:solidFill>
                  <a:srgbClr val="0C0C0C"/>
                </a:solidFill>
                <a:latin typeface="Arial"/>
                <a:ea typeface="Arial"/>
                <a:cs typeface="Arial"/>
                <a:sym typeface="Arial"/>
              </a:rPr>
              <a:t>de um usuário. </a:t>
            </a:r>
            <a:endParaRPr/>
          </a:p>
          <a:p>
            <a:pPr marL="342900" marR="0" lvl="0" indent="-228600" algn="just" rtl="0">
              <a:lnSpc>
                <a:spcPct val="100000"/>
              </a:lnSpc>
              <a:spcBef>
                <a:spcPts val="0"/>
              </a:spcBef>
              <a:spcAft>
                <a:spcPts val="0"/>
              </a:spcAft>
              <a:buClr>
                <a:srgbClr val="000000"/>
              </a:buClr>
              <a:buSzPts val="1800"/>
              <a:buFont typeface="Arial"/>
              <a:buNone/>
            </a:pPr>
            <a:endParaRPr sz="1800" b="0" i="0" u="none" strike="noStrike" cap="none">
              <a:solidFill>
                <a:srgbClr val="0C0C0C"/>
              </a:solidFill>
              <a:latin typeface="Arial"/>
              <a:ea typeface="Arial"/>
              <a:cs typeface="Arial"/>
              <a:sym typeface="Arial"/>
            </a:endParaRPr>
          </a:p>
          <a:p>
            <a:pPr marL="342900" marR="0" lvl="0" indent="-342900" algn="just" rtl="0">
              <a:lnSpc>
                <a:spcPct val="100000"/>
              </a:lnSpc>
              <a:spcBef>
                <a:spcPts val="0"/>
              </a:spcBef>
              <a:spcAft>
                <a:spcPts val="0"/>
              </a:spcAft>
              <a:buClr>
                <a:srgbClr val="000000"/>
              </a:buClr>
              <a:buSzPts val="1800"/>
              <a:buFont typeface="Arial"/>
              <a:buChar char="•"/>
            </a:pPr>
            <a:r>
              <a:rPr lang="pt-BR" sz="1800" b="0" i="0" u="none" strike="noStrike" cap="none">
                <a:solidFill>
                  <a:srgbClr val="0C0C0C"/>
                </a:solidFill>
                <a:latin typeface="Arial"/>
                <a:ea typeface="Arial"/>
                <a:cs typeface="Arial"/>
                <a:sym typeface="Arial"/>
              </a:rPr>
              <a:t>Existem casos onde o atacante se passa por outra pessoa ou empresa para obter estas informações.</a:t>
            </a:r>
            <a:endParaRPr/>
          </a:p>
        </p:txBody>
      </p:sp>
      <p:sp>
        <p:nvSpPr>
          <p:cNvPr id="975" name="Google Shape;975;p105"/>
          <p:cNvSpPr/>
          <p:nvPr/>
        </p:nvSpPr>
        <p:spPr>
          <a:xfrm>
            <a:off x="175394" y="1070354"/>
            <a:ext cx="414728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800" b="1" i="0" u="none" strike="noStrike" cap="none">
                <a:solidFill>
                  <a:srgbClr val="000000"/>
                </a:solidFill>
                <a:latin typeface="Arial"/>
                <a:ea typeface="Arial"/>
                <a:cs typeface="Arial"/>
                <a:sym typeface="Arial"/>
              </a:rPr>
              <a:t>Outras classificações de aplicativos</a:t>
            </a:r>
            <a:endParaRPr/>
          </a:p>
        </p:txBody>
      </p:sp>
      <p:pic>
        <p:nvPicPr>
          <p:cNvPr id="976" name="Google Shape;976;p105"/>
          <p:cNvPicPr preferRelativeResize="0"/>
          <p:nvPr/>
        </p:nvPicPr>
        <p:blipFill rotWithShape="1">
          <a:blip r:embed="rId4">
            <a:alphaModFix/>
          </a:blip>
          <a:srcRect/>
          <a:stretch/>
        </p:blipFill>
        <p:spPr>
          <a:xfrm>
            <a:off x="5830349" y="1439686"/>
            <a:ext cx="2911042" cy="257275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06"/>
          <p:cNvSpPr txBox="1">
            <a:spLocks noGrp="1"/>
          </p:cNvSpPr>
          <p:nvPr>
            <p:ph type="ctrTitle"/>
          </p:nvPr>
        </p:nvSpPr>
        <p:spPr>
          <a:xfrm>
            <a:off x="1600200" y="1773237"/>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Arial"/>
              <a:buNone/>
            </a:pPr>
            <a:r>
              <a:rPr lang="pt-BR" sz="3200" b="0" i="0" u="none">
                <a:solidFill>
                  <a:schemeClr val="lt1"/>
                </a:solidFill>
                <a:latin typeface="Arial"/>
                <a:ea typeface="Arial"/>
                <a:cs typeface="Arial"/>
                <a:sym typeface="Arial"/>
              </a:rPr>
              <a:t> Questionário</a:t>
            </a:r>
            <a:endParaRPr/>
          </a:p>
        </p:txBody>
      </p:sp>
      <p:sp>
        <p:nvSpPr>
          <p:cNvPr id="982" name="Google Shape;982;p10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pt-BR" sz="1200" b="0" i="0" u="none" strike="noStrike" cap="none">
                <a:solidFill>
                  <a:srgbClr val="000000"/>
                </a:solidFill>
                <a:latin typeface="Arial Black"/>
                <a:ea typeface="Arial Black"/>
                <a:cs typeface="Arial Black"/>
                <a:sym typeface="Arial Black"/>
              </a:rPr>
              <a:t>41</a:t>
            </a:fld>
            <a:endParaRPr sz="1400" b="0" i="0" u="none" strike="noStrike" cap="none">
              <a:solidFill>
                <a:srgbClr val="000000"/>
              </a:solidFill>
              <a:latin typeface="Arial"/>
              <a:ea typeface="Arial"/>
              <a:cs typeface="Arial"/>
              <a:sym typeface="Arial"/>
            </a:endParaRPr>
          </a:p>
        </p:txBody>
      </p:sp>
      <p:pic>
        <p:nvPicPr>
          <p:cNvPr id="983" name="Google Shape;983;p106"/>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984" name="Google Shape;984;p10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85" name="Google Shape;985;p10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41</a:t>
            </a:fld>
            <a:endParaRPr>
              <a:solidFill>
                <a:srgbClr val="000000"/>
              </a:solidFill>
            </a:endParaRPr>
          </a:p>
        </p:txBody>
      </p:sp>
    </p:spTree>
  </p:cSld>
  <p:clrMapOvr>
    <a:masterClrMapping/>
  </p:clrMapOvr>
  <p:transition>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0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pt-BR" sz="1200" b="0" i="0" u="none" strike="noStrike" cap="none">
                <a:solidFill>
                  <a:srgbClr val="000000"/>
                </a:solidFill>
                <a:latin typeface="Arial Black"/>
                <a:ea typeface="Arial Black"/>
                <a:cs typeface="Arial Black"/>
                <a:sym typeface="Arial Black"/>
              </a:rPr>
              <a:t>42</a:t>
            </a:fld>
            <a:endParaRPr sz="1400" b="0" i="0" u="none" strike="noStrike" cap="none">
              <a:solidFill>
                <a:srgbClr val="000000"/>
              </a:solidFill>
              <a:latin typeface="Arial"/>
              <a:ea typeface="Arial"/>
              <a:cs typeface="Arial"/>
              <a:sym typeface="Arial"/>
            </a:endParaRPr>
          </a:p>
        </p:txBody>
      </p:sp>
      <p:pic>
        <p:nvPicPr>
          <p:cNvPr id="991" name="Google Shape;991;p107"/>
          <p:cNvPicPr preferRelativeResize="0"/>
          <p:nvPr/>
        </p:nvPicPr>
        <p:blipFill rotWithShape="1">
          <a:blip r:embed="rId3">
            <a:alphaModFix/>
          </a:blip>
          <a:srcRect/>
          <a:stretch/>
        </p:blipFill>
        <p:spPr>
          <a:xfrm>
            <a:off x="7267575" y="508000"/>
            <a:ext cx="1439862" cy="495300"/>
          </a:xfrm>
          <a:prstGeom prst="rect">
            <a:avLst/>
          </a:prstGeom>
          <a:noFill/>
          <a:ln>
            <a:noFill/>
          </a:ln>
        </p:spPr>
      </p:pic>
      <p:sp>
        <p:nvSpPr>
          <p:cNvPr id="992" name="Google Shape;992;p107"/>
          <p:cNvSpPr txBox="1"/>
          <p:nvPr/>
        </p:nvSpPr>
        <p:spPr>
          <a:xfrm>
            <a:off x="4762" y="755650"/>
            <a:ext cx="8229600" cy="137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400" b="1" i="0" u="none" strike="noStrike" cap="none">
                <a:solidFill>
                  <a:srgbClr val="000000"/>
                </a:solidFill>
                <a:latin typeface="Arial"/>
                <a:ea typeface="Arial"/>
                <a:cs typeface="Arial"/>
                <a:sym typeface="Arial"/>
              </a:rPr>
              <a:t>Questionário</a:t>
            </a:r>
            <a:endParaRPr sz="1400" b="0" i="0" u="none" strike="noStrike" cap="none">
              <a:solidFill>
                <a:srgbClr val="000000"/>
              </a:solidFill>
              <a:latin typeface="Arial"/>
              <a:ea typeface="Arial"/>
              <a:cs typeface="Arial"/>
              <a:sym typeface="Arial"/>
            </a:endParaRPr>
          </a:p>
        </p:txBody>
      </p:sp>
      <p:pic>
        <p:nvPicPr>
          <p:cNvPr id="993" name="Google Shape;993;p107"/>
          <p:cNvPicPr preferRelativeResize="0"/>
          <p:nvPr/>
        </p:nvPicPr>
        <p:blipFill rotWithShape="1">
          <a:blip r:embed="rId4">
            <a:alphaModFix/>
          </a:blip>
          <a:srcRect/>
          <a:stretch/>
        </p:blipFill>
        <p:spPr>
          <a:xfrm>
            <a:off x="223837" y="1433512"/>
            <a:ext cx="5795962" cy="3022600"/>
          </a:xfrm>
          <a:prstGeom prst="rect">
            <a:avLst/>
          </a:prstGeom>
          <a:noFill/>
          <a:ln>
            <a:noFill/>
          </a:ln>
        </p:spPr>
      </p:pic>
      <p:pic>
        <p:nvPicPr>
          <p:cNvPr id="994" name="Google Shape;994;p107"/>
          <p:cNvPicPr preferRelativeResize="0"/>
          <p:nvPr/>
        </p:nvPicPr>
        <p:blipFill rotWithShape="1">
          <a:blip r:embed="rId5">
            <a:alphaModFix/>
          </a:blip>
          <a:srcRect/>
          <a:stretch/>
        </p:blipFill>
        <p:spPr>
          <a:xfrm>
            <a:off x="5030787" y="3032125"/>
            <a:ext cx="3676650" cy="2847975"/>
          </a:xfrm>
          <a:prstGeom prst="rect">
            <a:avLst/>
          </a:prstGeom>
          <a:noFill/>
          <a:ln>
            <a:noFill/>
          </a:ln>
        </p:spPr>
      </p:pic>
      <p:sp>
        <p:nvSpPr>
          <p:cNvPr id="995" name="Google Shape;995;p107"/>
          <p:cNvSpPr txBox="1"/>
          <p:nvPr/>
        </p:nvSpPr>
        <p:spPr>
          <a:xfrm>
            <a:off x="223837" y="5167312"/>
            <a:ext cx="1681162"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000" b="1" i="0" u="none" strike="noStrike" cap="none">
                <a:solidFill>
                  <a:srgbClr val="000000"/>
                </a:solidFill>
                <a:latin typeface="Arial"/>
                <a:ea typeface="Arial"/>
                <a:cs typeface="Arial"/>
                <a:sym typeface="Arial"/>
              </a:rPr>
              <a:t>Nome + RA</a:t>
            </a:r>
            <a:endParaRPr sz="1400" b="0" i="0" u="none" strike="noStrike" cap="none">
              <a:solidFill>
                <a:srgbClr val="000000"/>
              </a:solidFill>
              <a:latin typeface="Arial"/>
              <a:ea typeface="Arial"/>
              <a:cs typeface="Arial"/>
              <a:sym typeface="Arial"/>
            </a:endParaRPr>
          </a:p>
        </p:txBody>
      </p:sp>
      <p:cxnSp>
        <p:nvCxnSpPr>
          <p:cNvPr id="996" name="Google Shape;996;p107"/>
          <p:cNvCxnSpPr/>
          <p:nvPr/>
        </p:nvCxnSpPr>
        <p:spPr>
          <a:xfrm rot="10800000" flipH="1">
            <a:off x="2051050" y="4724400"/>
            <a:ext cx="3968750" cy="576262"/>
          </a:xfrm>
          <a:prstGeom prst="straightConnector1">
            <a:avLst/>
          </a:prstGeom>
          <a:noFill/>
          <a:ln w="9525" cap="flat" cmpd="sng">
            <a:solidFill>
              <a:schemeClr val="dk1"/>
            </a:solidFill>
            <a:prstDash val="solid"/>
            <a:miter lim="800000"/>
            <a:headEnd type="none" w="sm" len="sm"/>
            <a:tailEnd type="triangle" w="med" len="med"/>
          </a:ln>
        </p:spPr>
      </p:cxnSp>
      <p:sp>
        <p:nvSpPr>
          <p:cNvPr id="997" name="Google Shape;997;p10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98" name="Google Shape;998;p10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42</a:t>
            </a:fld>
            <a:endParaRPr>
              <a:solidFill>
                <a:srgbClr val="000000"/>
              </a:solidFill>
            </a:endParaRPr>
          </a:p>
        </p:txBody>
      </p:sp>
    </p:spTree>
  </p:cSld>
  <p:clrMapOvr>
    <a:masterClrMapping/>
  </p:clrMapOvr>
  <p:transition>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06"/>
          <p:cNvSpPr txBox="1">
            <a:spLocks noGrp="1"/>
          </p:cNvSpPr>
          <p:nvPr>
            <p:ph type="ctrTitle"/>
          </p:nvPr>
        </p:nvSpPr>
        <p:spPr>
          <a:xfrm>
            <a:off x="1600200" y="1773237"/>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Arial"/>
              <a:buNone/>
            </a:pPr>
            <a:r>
              <a:rPr lang="pt-BR" sz="3200" b="0" i="0" u="none" dirty="0">
                <a:solidFill>
                  <a:schemeClr val="lt1"/>
                </a:solidFill>
                <a:latin typeface="Arial"/>
                <a:ea typeface="Arial"/>
                <a:cs typeface="Arial"/>
                <a:sym typeface="Arial"/>
              </a:rPr>
              <a:t> </a:t>
            </a:r>
            <a:r>
              <a:rPr lang="pt-BR" sz="3200" b="0" i="0" u="none" dirty="0" smtClean="0">
                <a:solidFill>
                  <a:schemeClr val="lt1"/>
                </a:solidFill>
                <a:latin typeface="Arial"/>
                <a:ea typeface="Arial"/>
                <a:cs typeface="Arial"/>
                <a:sym typeface="Arial"/>
              </a:rPr>
              <a:t>Exercício de Revisão</a:t>
            </a:r>
            <a:endParaRPr dirty="0"/>
          </a:p>
        </p:txBody>
      </p:sp>
      <p:sp>
        <p:nvSpPr>
          <p:cNvPr id="982" name="Google Shape;982;p10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pt-BR" sz="1200">
                <a:latin typeface="Arial Black"/>
                <a:ea typeface="Arial Black"/>
                <a:cs typeface="Arial Black"/>
                <a:sym typeface="Arial Black"/>
              </a:rPr>
              <a:pPr algn="r">
                <a:buSzPts val="1200"/>
                <a:buFont typeface="Arial Black"/>
                <a:buNone/>
              </a:pPr>
              <a:t>43</a:t>
            </a:fld>
            <a:endParaRPr/>
          </a:p>
        </p:txBody>
      </p:sp>
      <p:pic>
        <p:nvPicPr>
          <p:cNvPr id="983" name="Google Shape;983;p106"/>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984" name="Google Shape;984;p10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r>
              <a:rPr lang="pt-BR">
                <a:solidFill>
                  <a:srgbClr val="000000"/>
                </a:solidFill>
              </a:rPr>
              <a:t>Aula 07 - Segurança</a:t>
            </a:r>
            <a:endParaRPr>
              <a:solidFill>
                <a:srgbClr val="000000"/>
              </a:solidFill>
            </a:endParaRPr>
          </a:p>
        </p:txBody>
      </p:sp>
      <p:sp>
        <p:nvSpPr>
          <p:cNvPr id="985" name="Google Shape;985;p10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fld id="{00000000-1234-1234-1234-123412341234}" type="slidenum">
              <a:rPr lang="pt-BR"/>
              <a:pPr/>
              <a:t>43</a:t>
            </a:fld>
            <a:endParaRPr/>
          </a:p>
        </p:txBody>
      </p:sp>
    </p:spTree>
    <p:extLst>
      <p:ext uri="{BB962C8B-B14F-4D97-AF65-F5344CB8AC3E}">
        <p14:creationId xmlns:p14="http://schemas.microsoft.com/office/powerpoint/2010/main" val="3224749844"/>
      </p:ext>
    </p:extLst>
  </p:cSld>
  <p:clrMapOvr>
    <a:masterClrMapping/>
  </p:clrMapOvr>
  <p:transition>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108"/>
          <p:cNvSpPr txBox="1">
            <a:spLocks noGrp="1"/>
          </p:cNvSpPr>
          <p:nvPr>
            <p:ph type="title"/>
          </p:nvPr>
        </p:nvSpPr>
        <p:spPr>
          <a:xfrm>
            <a:off x="457200" y="6985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pt-BR" sz="2400" b="1" i="0" u="none">
                <a:solidFill>
                  <a:schemeClr val="dk1"/>
                </a:solidFill>
                <a:latin typeface="Arial"/>
                <a:ea typeface="Arial"/>
                <a:cs typeface="Arial"/>
                <a:sym typeface="Arial"/>
              </a:rPr>
              <a:t>Objetivo</a:t>
            </a:r>
            <a:endParaRPr/>
          </a:p>
        </p:txBody>
      </p:sp>
      <p:sp>
        <p:nvSpPr>
          <p:cNvPr id="1004" name="Google Shape;1004;p10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pt-BR" sz="1200" b="0" i="0" u="none" strike="noStrike" cap="none">
                <a:solidFill>
                  <a:srgbClr val="000000"/>
                </a:solidFill>
                <a:latin typeface="Arial Black"/>
                <a:ea typeface="Arial Black"/>
                <a:cs typeface="Arial Black"/>
                <a:sym typeface="Arial Black"/>
              </a:rPr>
              <a:t>44</a:t>
            </a:fld>
            <a:endParaRPr sz="1400" b="0" i="0" u="none" strike="noStrike" cap="none">
              <a:solidFill>
                <a:srgbClr val="000000"/>
              </a:solidFill>
              <a:latin typeface="Arial"/>
              <a:ea typeface="Arial"/>
              <a:cs typeface="Arial"/>
              <a:sym typeface="Arial"/>
            </a:endParaRPr>
          </a:p>
        </p:txBody>
      </p:sp>
      <p:pic>
        <p:nvPicPr>
          <p:cNvPr id="1005" name="Google Shape;1005;p108"/>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006" name="Google Shape;1006;p108"/>
          <p:cNvSpPr txBox="1"/>
          <p:nvPr/>
        </p:nvSpPr>
        <p:spPr>
          <a:xfrm>
            <a:off x="1859012" y="2084553"/>
            <a:ext cx="6220464" cy="3082594"/>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rgbClr val="000000"/>
              </a:buClr>
              <a:buSzPts val="2000"/>
              <a:buFont typeface="Arial"/>
              <a:buChar char="•"/>
            </a:pPr>
            <a:r>
              <a:rPr lang="pt-BR" sz="2000" b="0" i="0" u="none" strike="noStrike" cap="none">
                <a:solidFill>
                  <a:srgbClr val="000000"/>
                </a:solidFill>
                <a:latin typeface="Arial"/>
                <a:ea typeface="Arial"/>
                <a:cs typeface="Arial"/>
                <a:sym typeface="Arial"/>
              </a:rPr>
              <a:t>Introdução</a:t>
            </a:r>
            <a:endParaRPr/>
          </a:p>
          <a:p>
            <a:pPr marL="342900" marR="0" lvl="0" indent="-342900" algn="l" rtl="0">
              <a:lnSpc>
                <a:spcPct val="150000"/>
              </a:lnSpc>
              <a:spcBef>
                <a:spcPts val="0"/>
              </a:spcBef>
              <a:spcAft>
                <a:spcPts val="0"/>
              </a:spcAft>
              <a:buClr>
                <a:srgbClr val="000000"/>
              </a:buClr>
              <a:buSzPts val="2000"/>
              <a:buFont typeface="Arial"/>
              <a:buChar char="•"/>
            </a:pPr>
            <a:r>
              <a:rPr lang="pt-BR" sz="2000" b="0" i="0" u="none" strike="noStrike" cap="none">
                <a:solidFill>
                  <a:srgbClr val="000000"/>
                </a:solidFill>
                <a:latin typeface="Arial"/>
                <a:ea typeface="Arial"/>
                <a:cs typeface="Arial"/>
                <a:sym typeface="Arial"/>
              </a:rPr>
              <a:t>Ameaças e ataques</a:t>
            </a:r>
            <a:endParaRPr/>
          </a:p>
          <a:p>
            <a:pPr marL="342900" marR="0" lvl="0" indent="-342900" algn="l" rtl="0">
              <a:lnSpc>
                <a:spcPct val="150000"/>
              </a:lnSpc>
              <a:spcBef>
                <a:spcPts val="0"/>
              </a:spcBef>
              <a:spcAft>
                <a:spcPts val="0"/>
              </a:spcAft>
              <a:buClr>
                <a:srgbClr val="000000"/>
              </a:buClr>
              <a:buSzPts val="2000"/>
              <a:buFont typeface="Arial"/>
              <a:buChar char="•"/>
            </a:pPr>
            <a:r>
              <a:rPr lang="pt-BR" sz="2000" b="0" i="0" u="none" strike="noStrike" cap="none">
                <a:solidFill>
                  <a:srgbClr val="000000"/>
                </a:solidFill>
                <a:latin typeface="Arial"/>
                <a:ea typeface="Arial"/>
                <a:cs typeface="Arial"/>
                <a:sym typeface="Arial"/>
              </a:rPr>
              <a:t>Exemplos de Ameaças e ataques</a:t>
            </a:r>
            <a:endParaRPr/>
          </a:p>
          <a:p>
            <a:pPr marL="342900" marR="0" lvl="0" indent="-342900" algn="l" rtl="0">
              <a:lnSpc>
                <a:spcPct val="150000"/>
              </a:lnSpc>
              <a:spcBef>
                <a:spcPts val="0"/>
              </a:spcBef>
              <a:spcAft>
                <a:spcPts val="0"/>
              </a:spcAft>
              <a:buClr>
                <a:srgbClr val="000000"/>
              </a:buClr>
              <a:buSzPts val="2000"/>
              <a:buFont typeface="Arial"/>
              <a:buChar char="•"/>
            </a:pPr>
            <a:r>
              <a:rPr lang="pt-BR" sz="2000" b="0" i="0" u="none" strike="noStrike" cap="none">
                <a:solidFill>
                  <a:srgbClr val="000000"/>
                </a:solidFill>
                <a:latin typeface="Arial"/>
                <a:ea typeface="Arial"/>
                <a:cs typeface="Arial"/>
                <a:sym typeface="Arial"/>
              </a:rPr>
              <a:t>Aplicativos Maliciosos</a:t>
            </a:r>
            <a:endParaRPr/>
          </a:p>
          <a:p>
            <a:pPr marL="342900" marR="0" lvl="0" indent="-342900" algn="l" rtl="0">
              <a:lnSpc>
                <a:spcPct val="150000"/>
              </a:lnSpc>
              <a:spcBef>
                <a:spcPts val="0"/>
              </a:spcBef>
              <a:spcAft>
                <a:spcPts val="0"/>
              </a:spcAft>
              <a:buClr>
                <a:srgbClr val="000000"/>
              </a:buClr>
              <a:buSzPts val="2000"/>
              <a:buFont typeface="Arial"/>
              <a:buChar char="•"/>
            </a:pPr>
            <a:r>
              <a:rPr lang="pt-BR" sz="2000" b="0" i="0" u="none" strike="noStrike" cap="none">
                <a:solidFill>
                  <a:srgbClr val="000000"/>
                </a:solidFill>
                <a:latin typeface="Arial"/>
                <a:ea typeface="Arial"/>
                <a:cs typeface="Arial"/>
                <a:sym typeface="Arial"/>
              </a:rPr>
              <a:t>Questionário</a:t>
            </a:r>
            <a:endParaRPr sz="2000" b="0" i="0" u="none" strike="noStrike" cap="none">
              <a:solidFill>
                <a:srgbClr val="000000"/>
              </a:solidFill>
              <a:latin typeface="Arial"/>
              <a:ea typeface="Arial"/>
              <a:cs typeface="Arial"/>
              <a:sym typeface="Arial"/>
            </a:endParaRPr>
          </a:p>
        </p:txBody>
      </p:sp>
      <p:sp>
        <p:nvSpPr>
          <p:cNvPr id="1007" name="Google Shape;1007;p10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1008" name="Google Shape;1008;p10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None/>
            </a:pPr>
            <a:fld id="{00000000-1234-1234-1234-123412341234}" type="slidenum">
              <a:rPr lang="pt-BR">
                <a:solidFill>
                  <a:srgbClr val="000000"/>
                </a:solidFill>
              </a:rPr>
              <a:t>44</a:t>
            </a:fld>
            <a:endParaRPr>
              <a:solidFill>
                <a:srgbClr val="000000"/>
              </a:solidFill>
            </a:endParaRP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2"/>
          <p:cNvSpPr txBox="1">
            <a:spLocks noGrp="1"/>
          </p:cNvSpPr>
          <p:nvPr>
            <p:ph type="title"/>
          </p:nvPr>
        </p:nvSpPr>
        <p:spPr>
          <a:xfrm>
            <a:off x="511791" y="50800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pt-BR" sz="2000" b="1">
                <a:solidFill>
                  <a:srgbClr val="FF0000"/>
                </a:solidFill>
                <a:latin typeface="Arial"/>
                <a:ea typeface="Arial"/>
                <a:cs typeface="Arial"/>
                <a:sym typeface="Arial"/>
              </a:rPr>
              <a:t>Introdução</a:t>
            </a:r>
            <a:br>
              <a:rPr lang="pt-BR" sz="2000" b="1">
                <a:solidFill>
                  <a:srgbClr val="FF0000"/>
                </a:solidFill>
                <a:latin typeface="Arial"/>
                <a:ea typeface="Arial"/>
                <a:cs typeface="Arial"/>
                <a:sym typeface="Arial"/>
              </a:rPr>
            </a:br>
            <a:r>
              <a:rPr lang="pt-BR" sz="2000" b="1">
                <a:solidFill>
                  <a:srgbClr val="FF0000"/>
                </a:solidFill>
                <a:latin typeface="Arial"/>
                <a:ea typeface="Arial"/>
                <a:cs typeface="Arial"/>
                <a:sym typeface="Arial"/>
              </a:rPr>
              <a:t/>
            </a:r>
            <a:br>
              <a:rPr lang="pt-BR" sz="2000" b="1">
                <a:solidFill>
                  <a:srgbClr val="FF0000"/>
                </a:solidFill>
                <a:latin typeface="Arial"/>
                <a:ea typeface="Arial"/>
                <a:cs typeface="Arial"/>
                <a:sym typeface="Arial"/>
              </a:rPr>
            </a:br>
            <a:r>
              <a:rPr lang="pt-BR" sz="2000" b="1">
                <a:solidFill>
                  <a:srgbClr val="FF0000"/>
                </a:solidFill>
                <a:latin typeface="Arial"/>
                <a:ea typeface="Arial"/>
                <a:cs typeface="Arial"/>
                <a:sym typeface="Arial"/>
              </a:rPr>
              <a:t>Segurança Computacional</a:t>
            </a:r>
            <a:endParaRPr/>
          </a:p>
        </p:txBody>
      </p:sp>
      <p:pic>
        <p:nvPicPr>
          <p:cNvPr id="511" name="Google Shape;511;p62"/>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512" name="Google Shape;512;p6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t>Aula 07 - Segurança</a:t>
            </a:r>
            <a:endParaRPr/>
          </a:p>
        </p:txBody>
      </p:sp>
      <p:pic>
        <p:nvPicPr>
          <p:cNvPr id="513" name="Google Shape;513;p62"/>
          <p:cNvPicPr preferRelativeResize="0"/>
          <p:nvPr/>
        </p:nvPicPr>
        <p:blipFill rotWithShape="1">
          <a:blip r:embed="rId4">
            <a:alphaModFix/>
          </a:blip>
          <a:srcRect/>
          <a:stretch/>
        </p:blipFill>
        <p:spPr>
          <a:xfrm>
            <a:off x="511791" y="1993947"/>
            <a:ext cx="7517559" cy="4140105"/>
          </a:xfrm>
          <a:prstGeom prst="rect">
            <a:avLst/>
          </a:prstGeom>
          <a:noFill/>
          <a:ln>
            <a:noFill/>
          </a:ln>
        </p:spPr>
      </p:pic>
      <p:sp>
        <p:nvSpPr>
          <p:cNvPr id="514" name="Google Shape;514;p6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pt-B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3"/>
          <p:cNvSpPr txBox="1">
            <a:spLocks noGrp="1"/>
          </p:cNvSpPr>
          <p:nvPr>
            <p:ph type="title"/>
          </p:nvPr>
        </p:nvSpPr>
        <p:spPr>
          <a:xfrm>
            <a:off x="511791" y="50800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pt-BR" sz="2000" b="1">
                <a:solidFill>
                  <a:srgbClr val="FF0000"/>
                </a:solidFill>
                <a:latin typeface="Arial"/>
                <a:ea typeface="Arial"/>
                <a:cs typeface="Arial"/>
                <a:sym typeface="Arial"/>
              </a:rPr>
              <a:t>Introdução</a:t>
            </a:r>
            <a:br>
              <a:rPr lang="pt-BR" sz="2000" b="1">
                <a:solidFill>
                  <a:srgbClr val="FF0000"/>
                </a:solidFill>
                <a:latin typeface="Arial"/>
                <a:ea typeface="Arial"/>
                <a:cs typeface="Arial"/>
                <a:sym typeface="Arial"/>
              </a:rPr>
            </a:br>
            <a:r>
              <a:rPr lang="pt-BR" sz="2000" b="1">
                <a:solidFill>
                  <a:srgbClr val="FF0000"/>
                </a:solidFill>
                <a:latin typeface="Arial"/>
                <a:ea typeface="Arial"/>
                <a:cs typeface="Arial"/>
                <a:sym typeface="Arial"/>
              </a:rPr>
              <a:t/>
            </a:r>
            <a:br>
              <a:rPr lang="pt-BR" sz="2000" b="1">
                <a:solidFill>
                  <a:srgbClr val="FF0000"/>
                </a:solidFill>
                <a:latin typeface="Arial"/>
                <a:ea typeface="Arial"/>
                <a:cs typeface="Arial"/>
                <a:sym typeface="Arial"/>
              </a:rPr>
            </a:br>
            <a:r>
              <a:rPr lang="pt-BR" sz="2000" b="1">
                <a:solidFill>
                  <a:srgbClr val="FF0000"/>
                </a:solidFill>
                <a:latin typeface="Arial"/>
                <a:ea typeface="Arial"/>
                <a:cs typeface="Arial"/>
                <a:sym typeface="Arial"/>
              </a:rPr>
              <a:t>Objetivo da Segurança Computacional</a:t>
            </a:r>
            <a:endParaRPr/>
          </a:p>
        </p:txBody>
      </p:sp>
      <p:pic>
        <p:nvPicPr>
          <p:cNvPr id="520" name="Google Shape;520;p63"/>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521" name="Google Shape;521;p6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t>Aula 07 - Segurança</a:t>
            </a:r>
            <a:endParaRPr/>
          </a:p>
        </p:txBody>
      </p:sp>
      <p:pic>
        <p:nvPicPr>
          <p:cNvPr id="522" name="Google Shape;522;p63"/>
          <p:cNvPicPr preferRelativeResize="0"/>
          <p:nvPr/>
        </p:nvPicPr>
        <p:blipFill rotWithShape="1">
          <a:blip r:embed="rId4">
            <a:alphaModFix/>
          </a:blip>
          <a:srcRect/>
          <a:stretch/>
        </p:blipFill>
        <p:spPr>
          <a:xfrm>
            <a:off x="779839" y="2074284"/>
            <a:ext cx="7584322" cy="4402716"/>
          </a:xfrm>
          <a:prstGeom prst="rect">
            <a:avLst/>
          </a:prstGeom>
          <a:noFill/>
          <a:ln>
            <a:noFill/>
          </a:ln>
        </p:spPr>
      </p:pic>
      <p:sp>
        <p:nvSpPr>
          <p:cNvPr id="523" name="Google Shape;523;p63"/>
          <p:cNvSpPr/>
          <p:nvPr/>
        </p:nvSpPr>
        <p:spPr>
          <a:xfrm>
            <a:off x="6750962" y="1725711"/>
            <a:ext cx="217078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1400" b="1" i="0" u="none" strike="noStrike" cap="none">
                <a:solidFill>
                  <a:srgbClr val="000000"/>
                </a:solidFill>
                <a:latin typeface="Bookman Old Style"/>
                <a:ea typeface="Bookman Old Style"/>
                <a:cs typeface="Bookman Old Style"/>
                <a:sym typeface="Bookman Old Style"/>
              </a:rPr>
              <a:t>(CONCEIÇÃO, 2014). </a:t>
            </a:r>
            <a:endParaRPr sz="1400" b="0" i="0" u="none" strike="noStrike" cap="none">
              <a:solidFill>
                <a:srgbClr val="000000"/>
              </a:solidFill>
              <a:latin typeface="Arial"/>
              <a:ea typeface="Arial"/>
              <a:cs typeface="Arial"/>
              <a:sym typeface="Arial"/>
            </a:endParaRPr>
          </a:p>
        </p:txBody>
      </p:sp>
      <p:sp>
        <p:nvSpPr>
          <p:cNvPr id="524" name="Google Shape;524;p6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pt-B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66"/>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550" name="Google Shape;550;p6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t>Aula 07 - Segurança</a:t>
            </a:r>
            <a:endParaRPr/>
          </a:p>
        </p:txBody>
      </p:sp>
      <p:pic>
        <p:nvPicPr>
          <p:cNvPr id="551" name="Google Shape;551;p66" descr="Resultado de imagem para ransomware"/>
          <p:cNvPicPr preferRelativeResize="0"/>
          <p:nvPr/>
        </p:nvPicPr>
        <p:blipFill rotWithShape="1">
          <a:blip r:embed="rId4">
            <a:alphaModFix/>
          </a:blip>
          <a:srcRect/>
          <a:stretch/>
        </p:blipFill>
        <p:spPr>
          <a:xfrm>
            <a:off x="3678221" y="1722854"/>
            <a:ext cx="5331389" cy="3123649"/>
          </a:xfrm>
          <a:prstGeom prst="rect">
            <a:avLst/>
          </a:prstGeom>
          <a:noFill/>
          <a:ln>
            <a:noFill/>
          </a:ln>
        </p:spPr>
      </p:pic>
      <p:pic>
        <p:nvPicPr>
          <p:cNvPr id="552" name="Google Shape;552;p66"/>
          <p:cNvPicPr preferRelativeResize="0"/>
          <p:nvPr/>
        </p:nvPicPr>
        <p:blipFill rotWithShape="1">
          <a:blip r:embed="rId5">
            <a:alphaModFix/>
          </a:blip>
          <a:srcRect/>
          <a:stretch/>
        </p:blipFill>
        <p:spPr>
          <a:xfrm>
            <a:off x="2000373" y="1404613"/>
            <a:ext cx="1449186" cy="1051222"/>
          </a:xfrm>
          <a:prstGeom prst="rect">
            <a:avLst/>
          </a:prstGeom>
          <a:noFill/>
          <a:ln>
            <a:noFill/>
          </a:ln>
        </p:spPr>
      </p:pic>
      <p:pic>
        <p:nvPicPr>
          <p:cNvPr id="553" name="Google Shape;553;p66"/>
          <p:cNvPicPr preferRelativeResize="0"/>
          <p:nvPr/>
        </p:nvPicPr>
        <p:blipFill rotWithShape="1">
          <a:blip r:embed="rId6">
            <a:alphaModFix/>
          </a:blip>
          <a:srcRect/>
          <a:stretch/>
        </p:blipFill>
        <p:spPr>
          <a:xfrm>
            <a:off x="2038824" y="2644605"/>
            <a:ext cx="1097481" cy="1097481"/>
          </a:xfrm>
          <a:prstGeom prst="rect">
            <a:avLst/>
          </a:prstGeom>
          <a:noFill/>
          <a:ln>
            <a:noFill/>
          </a:ln>
        </p:spPr>
      </p:pic>
      <p:pic>
        <p:nvPicPr>
          <p:cNvPr id="554" name="Google Shape;554;p66" descr="Resultado de imagem para hacker sony"/>
          <p:cNvPicPr preferRelativeResize="0"/>
          <p:nvPr/>
        </p:nvPicPr>
        <p:blipFill rotWithShape="1">
          <a:blip r:embed="rId7">
            <a:alphaModFix/>
          </a:blip>
          <a:srcRect/>
          <a:stretch/>
        </p:blipFill>
        <p:spPr>
          <a:xfrm>
            <a:off x="1979327" y="3903534"/>
            <a:ext cx="1216476" cy="911183"/>
          </a:xfrm>
          <a:prstGeom prst="rect">
            <a:avLst/>
          </a:prstGeom>
          <a:noFill/>
          <a:ln>
            <a:noFill/>
          </a:ln>
        </p:spPr>
      </p:pic>
      <p:pic>
        <p:nvPicPr>
          <p:cNvPr id="555" name="Google Shape;555;p66"/>
          <p:cNvPicPr preferRelativeResize="0"/>
          <p:nvPr/>
        </p:nvPicPr>
        <p:blipFill rotWithShape="1">
          <a:blip r:embed="rId8">
            <a:alphaModFix/>
          </a:blip>
          <a:srcRect/>
          <a:stretch/>
        </p:blipFill>
        <p:spPr>
          <a:xfrm>
            <a:off x="2796675" y="4975929"/>
            <a:ext cx="1495978" cy="949575"/>
          </a:xfrm>
          <a:prstGeom prst="rect">
            <a:avLst/>
          </a:prstGeom>
          <a:noFill/>
          <a:ln>
            <a:noFill/>
          </a:ln>
        </p:spPr>
      </p:pic>
      <p:pic>
        <p:nvPicPr>
          <p:cNvPr id="556" name="Google Shape;556;p66" descr="Resultado de imagem para hackear a ashley madison"/>
          <p:cNvPicPr preferRelativeResize="0"/>
          <p:nvPr/>
        </p:nvPicPr>
        <p:blipFill rotWithShape="1">
          <a:blip r:embed="rId9">
            <a:alphaModFix/>
          </a:blip>
          <a:srcRect/>
          <a:stretch/>
        </p:blipFill>
        <p:spPr>
          <a:xfrm>
            <a:off x="4717185" y="4991689"/>
            <a:ext cx="1659387" cy="1032139"/>
          </a:xfrm>
          <a:prstGeom prst="rect">
            <a:avLst/>
          </a:prstGeom>
          <a:noFill/>
          <a:ln>
            <a:noFill/>
          </a:ln>
        </p:spPr>
      </p:pic>
      <p:pic>
        <p:nvPicPr>
          <p:cNvPr id="557" name="Google Shape;557;p66" descr="Resultado de imagem para hacked F35"/>
          <p:cNvPicPr preferRelativeResize="0"/>
          <p:nvPr/>
        </p:nvPicPr>
        <p:blipFill rotWithShape="1">
          <a:blip r:embed="rId10">
            <a:alphaModFix/>
          </a:blip>
          <a:srcRect/>
          <a:stretch/>
        </p:blipFill>
        <p:spPr>
          <a:xfrm>
            <a:off x="6801104" y="5496403"/>
            <a:ext cx="2146861" cy="1207610"/>
          </a:xfrm>
          <a:prstGeom prst="rect">
            <a:avLst/>
          </a:prstGeom>
          <a:noFill/>
          <a:ln>
            <a:noFill/>
          </a:ln>
        </p:spPr>
      </p:pic>
      <p:sp>
        <p:nvSpPr>
          <p:cNvPr id="558" name="Google Shape;558;p66"/>
          <p:cNvSpPr/>
          <p:nvPr/>
        </p:nvSpPr>
        <p:spPr>
          <a:xfrm>
            <a:off x="74476" y="755650"/>
            <a:ext cx="8578205" cy="560153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000" b="1" i="0" u="none" strike="noStrike" cap="none">
                <a:solidFill>
                  <a:srgbClr val="000000"/>
                </a:solidFill>
                <a:latin typeface="Arial"/>
                <a:ea typeface="Arial"/>
                <a:cs typeface="Arial"/>
                <a:sym typeface="Arial"/>
              </a:rPr>
              <a:t>Introdução</a:t>
            </a:r>
            <a:endParaRPr/>
          </a:p>
          <a:p>
            <a:pPr marL="0" marR="0" lvl="0" indent="0" algn="l" rtl="0">
              <a:lnSpc>
                <a:spcPct val="100000"/>
              </a:lnSpc>
              <a:spcBef>
                <a:spcPts val="0"/>
              </a:spcBef>
              <a:spcAft>
                <a:spcPts val="0"/>
              </a:spcAft>
              <a:buNone/>
            </a:pPr>
            <a:r>
              <a:rPr lang="pt-BR" sz="1800" b="1" i="0" u="none" strike="noStrike" cap="none">
                <a:solidFill>
                  <a:srgbClr val="FF0000"/>
                </a:solidFill>
                <a:latin typeface="Arial"/>
                <a:ea typeface="Arial"/>
                <a:cs typeface="Arial"/>
                <a:sym typeface="Arial"/>
              </a:rPr>
              <a:t>Alguns exemplos de problemas de segurança da informação nas empresas.</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pt-BR" sz="2000" b="0" i="0" u="sng" strike="noStrike" cap="none">
                <a:solidFill>
                  <a:schemeClr val="hlink"/>
                </a:solidFill>
                <a:latin typeface="Arial"/>
                <a:ea typeface="Arial"/>
                <a:cs typeface="Arial"/>
                <a:sym typeface="Arial"/>
                <a:hlinkClick r:id="rId11"/>
              </a:rPr>
              <a:t>Ransomware</a:t>
            </a:r>
            <a:endParaRPr sz="20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sng" strike="noStrike" cap="none">
              <a:solidFill>
                <a:schemeClr val="hlink"/>
              </a:solidFill>
              <a:latin typeface="Arial"/>
              <a:ea typeface="Arial"/>
              <a:cs typeface="Arial"/>
              <a:sym typeface="Arial"/>
              <a:hlinkClick r:id="rId12"/>
            </a:endParaRPr>
          </a:p>
          <a:p>
            <a:pPr marL="0" marR="0" lvl="0" indent="-127000" algn="l" rtl="0">
              <a:lnSpc>
                <a:spcPct val="100000"/>
              </a:lnSpc>
              <a:spcBef>
                <a:spcPts val="0"/>
              </a:spcBef>
              <a:spcAft>
                <a:spcPts val="0"/>
              </a:spcAft>
              <a:buClr>
                <a:srgbClr val="000000"/>
              </a:buClr>
              <a:buSzPts val="2000"/>
              <a:buFont typeface="Arial"/>
              <a:buChar char="•"/>
            </a:pPr>
            <a:r>
              <a:rPr lang="pt-BR" sz="2000" b="0" i="0" u="sng" strike="noStrike" cap="none">
                <a:solidFill>
                  <a:schemeClr val="hlink"/>
                </a:solidFill>
                <a:latin typeface="Arial"/>
                <a:ea typeface="Arial"/>
                <a:cs typeface="Arial"/>
                <a:sym typeface="Arial"/>
                <a:hlinkClick r:id="rId12"/>
              </a:rPr>
              <a:t>  HBO</a:t>
            </a:r>
            <a:endParaRPr sz="2000" b="0" i="0" u="sng" strike="noStrike" cap="none">
              <a:solidFill>
                <a:schemeClr val="hlink"/>
              </a:solidFill>
              <a:latin typeface="Arial"/>
              <a:ea typeface="Arial"/>
              <a:cs typeface="Arial"/>
              <a:sym typeface="Arial"/>
              <a:hlinkClick r:id="rId13"/>
            </a:endParaRPr>
          </a:p>
          <a:p>
            <a:pPr marL="0" marR="0" lvl="0" indent="0" algn="l" rtl="0">
              <a:lnSpc>
                <a:spcPct val="100000"/>
              </a:lnSpc>
              <a:spcBef>
                <a:spcPts val="0"/>
              </a:spcBef>
              <a:spcAft>
                <a:spcPts val="0"/>
              </a:spcAft>
              <a:buNone/>
            </a:pPr>
            <a:endParaRPr sz="2000" b="0" i="0" u="sng" strike="noStrike" cap="none">
              <a:solidFill>
                <a:schemeClr val="hlink"/>
              </a:solidFill>
              <a:latin typeface="Arial"/>
              <a:ea typeface="Arial"/>
              <a:cs typeface="Arial"/>
              <a:sym typeface="Arial"/>
              <a:hlinkClick r:id="rId13"/>
            </a:endParaRPr>
          </a:p>
          <a:p>
            <a:pPr marL="0" marR="0" lvl="0" indent="-127000" algn="l" rtl="0">
              <a:lnSpc>
                <a:spcPct val="100000"/>
              </a:lnSpc>
              <a:spcBef>
                <a:spcPts val="0"/>
              </a:spcBef>
              <a:spcAft>
                <a:spcPts val="0"/>
              </a:spcAft>
              <a:buClr>
                <a:srgbClr val="000000"/>
              </a:buClr>
              <a:buSzPts val="2000"/>
              <a:buFont typeface="Arial"/>
              <a:buChar char="•"/>
            </a:pPr>
            <a:r>
              <a:rPr lang="pt-BR" sz="2000" b="0" i="0" u="sng" strike="noStrike" cap="none">
                <a:solidFill>
                  <a:schemeClr val="hlink"/>
                </a:solidFill>
                <a:latin typeface="Arial"/>
                <a:ea typeface="Arial"/>
                <a:cs typeface="Arial"/>
                <a:sym typeface="Arial"/>
                <a:hlinkClick r:id="rId13"/>
              </a:rPr>
              <a:t>  Apple</a:t>
            </a:r>
            <a:r>
              <a:rPr lang="pt-BR" sz="2000" b="0" i="0" u="none" strike="noStrike" cap="none">
                <a:solidFill>
                  <a:srgbClr val="FF0000"/>
                </a:solidFill>
                <a:latin typeface="Arial"/>
                <a:ea typeface="Arial"/>
                <a:cs typeface="Arial"/>
                <a:sym typeface="Arial"/>
              </a:rPr>
              <a:t> </a:t>
            </a:r>
            <a:endParaRPr sz="2000" b="0" i="0" u="sng" strike="noStrike" cap="none">
              <a:solidFill>
                <a:schemeClr val="hlink"/>
              </a:solidFill>
              <a:latin typeface="Arial"/>
              <a:ea typeface="Arial"/>
              <a:cs typeface="Arial"/>
              <a:sym typeface="Arial"/>
              <a:hlinkClick r:id="rId14"/>
            </a:endParaRPr>
          </a:p>
          <a:p>
            <a:pPr marL="0" marR="0" lvl="0" indent="0" algn="l" rtl="0">
              <a:lnSpc>
                <a:spcPct val="100000"/>
              </a:lnSpc>
              <a:spcBef>
                <a:spcPts val="0"/>
              </a:spcBef>
              <a:spcAft>
                <a:spcPts val="0"/>
              </a:spcAft>
              <a:buClr>
                <a:srgbClr val="000000"/>
              </a:buClr>
              <a:buSzPts val="2000"/>
              <a:buFont typeface="Arial"/>
              <a:buNone/>
            </a:pPr>
            <a:endParaRPr sz="2000" b="0" i="0" u="sng" strike="noStrike" cap="none">
              <a:solidFill>
                <a:schemeClr val="hlink"/>
              </a:solidFill>
              <a:latin typeface="Arial"/>
              <a:ea typeface="Arial"/>
              <a:cs typeface="Arial"/>
              <a:sym typeface="Arial"/>
              <a:hlinkClick r:id="rId14"/>
            </a:endParaRPr>
          </a:p>
          <a:p>
            <a:pPr marL="0" marR="0" lvl="0" indent="-127000" algn="l" rtl="0">
              <a:lnSpc>
                <a:spcPct val="100000"/>
              </a:lnSpc>
              <a:spcBef>
                <a:spcPts val="0"/>
              </a:spcBef>
              <a:spcAft>
                <a:spcPts val="0"/>
              </a:spcAft>
              <a:buClr>
                <a:srgbClr val="000000"/>
              </a:buClr>
              <a:buSzPts val="2000"/>
              <a:buFont typeface="Arial"/>
              <a:buChar char="•"/>
            </a:pPr>
            <a:r>
              <a:rPr lang="pt-BR" sz="2000" b="0" i="0" u="sng" strike="noStrike" cap="none">
                <a:solidFill>
                  <a:schemeClr val="hlink"/>
                </a:solidFill>
                <a:latin typeface="Arial"/>
                <a:ea typeface="Arial"/>
                <a:cs typeface="Arial"/>
                <a:sym typeface="Arial"/>
                <a:hlinkClick r:id="rId14"/>
              </a:rPr>
              <a:t>  Sony</a:t>
            </a:r>
            <a:endParaRPr sz="2000" b="0" i="0" u="sng" strike="noStrike" cap="none">
              <a:solidFill>
                <a:schemeClr val="hlink"/>
              </a:solidFill>
              <a:latin typeface="Arial"/>
              <a:ea typeface="Arial"/>
              <a:cs typeface="Arial"/>
              <a:sym typeface="Arial"/>
              <a:hlinkClick r:id="rId15"/>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0000"/>
              </a:solidFill>
              <a:latin typeface="Arial"/>
              <a:ea typeface="Arial"/>
              <a:cs typeface="Arial"/>
              <a:sym typeface="Arial"/>
            </a:endParaRPr>
          </a:p>
          <a:p>
            <a:pPr marL="0" marR="0" lvl="0" indent="-127000" algn="l" rtl="0">
              <a:lnSpc>
                <a:spcPct val="100000"/>
              </a:lnSpc>
              <a:spcBef>
                <a:spcPts val="0"/>
              </a:spcBef>
              <a:spcAft>
                <a:spcPts val="0"/>
              </a:spcAft>
              <a:buClr>
                <a:srgbClr val="000000"/>
              </a:buClr>
              <a:buSzPts val="2000"/>
              <a:buFont typeface="Arial"/>
              <a:buChar char="•"/>
            </a:pPr>
            <a:r>
              <a:rPr lang="pt-BR" sz="2000" b="0" i="0" u="sng" strike="noStrike" cap="none">
                <a:solidFill>
                  <a:schemeClr val="hlink"/>
                </a:solidFill>
                <a:latin typeface="Arial"/>
                <a:ea typeface="Arial"/>
                <a:cs typeface="Arial"/>
                <a:sym typeface="Arial"/>
                <a:hlinkClick r:id="rId15"/>
              </a:rPr>
              <a:t> XP investimentos</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0000"/>
              </a:solidFill>
              <a:latin typeface="Arial"/>
              <a:ea typeface="Arial"/>
              <a:cs typeface="Arial"/>
              <a:sym typeface="Arial"/>
            </a:endParaRPr>
          </a:p>
          <a:p>
            <a:pPr marL="0" marR="0" lvl="0" indent="-127000" algn="l" rtl="0">
              <a:lnSpc>
                <a:spcPct val="100000"/>
              </a:lnSpc>
              <a:spcBef>
                <a:spcPts val="0"/>
              </a:spcBef>
              <a:spcAft>
                <a:spcPts val="0"/>
              </a:spcAft>
              <a:buClr>
                <a:srgbClr val="000000"/>
              </a:buClr>
              <a:buSzPts val="2000"/>
              <a:buFont typeface="Arial"/>
              <a:buChar char="•"/>
            </a:pPr>
            <a:r>
              <a:rPr lang="pt-BR" sz="2000" b="0" i="0" u="sng" strike="noStrike" cap="none">
                <a:solidFill>
                  <a:schemeClr val="hlink"/>
                </a:solidFill>
                <a:latin typeface="Arial"/>
                <a:ea typeface="Arial"/>
                <a:cs typeface="Arial"/>
                <a:sym typeface="Arial"/>
                <a:hlinkClick r:id="rId16"/>
              </a:rPr>
              <a:t> Ashley  Madison</a:t>
            </a:r>
            <a:endParaRPr sz="20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sng" strike="noStrike" cap="none">
              <a:solidFill>
                <a:schemeClr val="hlink"/>
              </a:solidFill>
              <a:latin typeface="Arial"/>
              <a:ea typeface="Arial"/>
              <a:cs typeface="Arial"/>
              <a:sym typeface="Arial"/>
              <a:hlinkClick r:id="rId17"/>
            </a:endParaRPr>
          </a:p>
          <a:p>
            <a:pPr marL="0" marR="0" lvl="0" indent="-127000" algn="l" rtl="0">
              <a:lnSpc>
                <a:spcPct val="100000"/>
              </a:lnSpc>
              <a:spcBef>
                <a:spcPts val="0"/>
              </a:spcBef>
              <a:spcAft>
                <a:spcPts val="0"/>
              </a:spcAft>
              <a:buClr>
                <a:srgbClr val="000000"/>
              </a:buClr>
              <a:buSzPts val="2000"/>
              <a:buFont typeface="Arial"/>
              <a:buChar char="•"/>
            </a:pPr>
            <a:r>
              <a:rPr lang="pt-BR" sz="2000" b="0" i="0" u="sng" strike="noStrike" cap="none">
                <a:solidFill>
                  <a:schemeClr val="hlink"/>
                </a:solidFill>
                <a:latin typeface="Arial"/>
                <a:ea typeface="Arial"/>
                <a:cs typeface="Arial"/>
                <a:sym typeface="Arial"/>
                <a:hlinkClick r:id="rId17"/>
              </a:rPr>
              <a:t>Roubo do Projeto do Caça Norte americano </a:t>
            </a:r>
            <a:endParaRPr sz="2000" b="0" i="0" u="none" strike="noStrike" cap="none">
              <a:solidFill>
                <a:srgbClr val="FF0000"/>
              </a:solidFill>
              <a:latin typeface="Arial"/>
              <a:ea typeface="Arial"/>
              <a:cs typeface="Arial"/>
              <a:sym typeface="Arial"/>
            </a:endParaRPr>
          </a:p>
        </p:txBody>
      </p:sp>
      <p:sp>
        <p:nvSpPr>
          <p:cNvPr id="559" name="Google Shape;559;p6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pt-B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6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565" name="Google Shape;565;p6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t>Aula 07 - Segurança</a:t>
            </a:r>
            <a:endParaRPr/>
          </a:p>
        </p:txBody>
      </p:sp>
      <p:pic>
        <p:nvPicPr>
          <p:cNvPr id="566" name="Google Shape;566;p67"/>
          <p:cNvPicPr preferRelativeResize="0"/>
          <p:nvPr/>
        </p:nvPicPr>
        <p:blipFill rotWithShape="1">
          <a:blip r:embed="rId4">
            <a:alphaModFix/>
          </a:blip>
          <a:srcRect/>
          <a:stretch/>
        </p:blipFill>
        <p:spPr>
          <a:xfrm>
            <a:off x="6394374" y="1879600"/>
            <a:ext cx="2527375" cy="1408590"/>
          </a:xfrm>
          <a:prstGeom prst="rect">
            <a:avLst/>
          </a:prstGeom>
          <a:noFill/>
          <a:ln>
            <a:noFill/>
          </a:ln>
        </p:spPr>
      </p:pic>
      <p:sp>
        <p:nvSpPr>
          <p:cNvPr id="567" name="Google Shape;567;p67"/>
          <p:cNvSpPr/>
          <p:nvPr/>
        </p:nvSpPr>
        <p:spPr>
          <a:xfrm>
            <a:off x="214312" y="755650"/>
            <a:ext cx="8929688" cy="40934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chemeClr val="dk1"/>
                </a:solidFill>
                <a:latin typeface="Calibri"/>
                <a:ea typeface="Calibri"/>
                <a:cs typeface="Calibri"/>
                <a:sym typeface="Calibri"/>
              </a:rPr>
              <a:t>Introdução</a:t>
            </a:r>
            <a:endParaRPr/>
          </a:p>
          <a:p>
            <a:pPr marL="0" marR="0" lvl="0" indent="0" algn="l" rtl="0">
              <a:lnSpc>
                <a:spcPct val="100000"/>
              </a:lnSpc>
              <a:spcBef>
                <a:spcPts val="0"/>
              </a:spcBef>
              <a:spcAft>
                <a:spcPts val="0"/>
              </a:spcAft>
              <a:buNone/>
            </a:pPr>
            <a:endParaRPr sz="2400" b="1"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None/>
            </a:pPr>
            <a:r>
              <a:rPr lang="pt-BR" sz="2400" b="1" i="0" u="none" strike="noStrike" cap="none">
                <a:solidFill>
                  <a:srgbClr val="FF0000"/>
                </a:solidFill>
                <a:latin typeface="Calibri"/>
                <a:ea typeface="Calibri"/>
                <a:cs typeface="Calibri"/>
                <a:sym typeface="Calibri"/>
              </a:rPr>
              <a:t>Problemas além da segurança da informação</a:t>
            </a:r>
            <a:endParaRPr/>
          </a:p>
          <a:p>
            <a:pPr marL="0" marR="0" lvl="0" indent="0" algn="l" rtl="0">
              <a:lnSpc>
                <a:spcPct val="100000"/>
              </a:lnSpc>
              <a:spcBef>
                <a:spcPts val="0"/>
              </a:spcBef>
              <a:spcAft>
                <a:spcPts val="0"/>
              </a:spcAft>
              <a:buClr>
                <a:srgbClr val="000000"/>
              </a:buClr>
              <a:buSzPts val="1600"/>
              <a:buFont typeface="Arial"/>
              <a:buNone/>
            </a:pPr>
            <a:endParaRPr sz="1600" b="0" i="0" u="sng" strike="noStrike" cap="none">
              <a:solidFill>
                <a:schemeClr val="hlink"/>
              </a:solidFill>
              <a:latin typeface="Calibri"/>
              <a:ea typeface="Calibri"/>
              <a:cs typeface="Calibri"/>
              <a:sym typeface="Calibri"/>
              <a:hlinkClick r:id="rId5"/>
            </a:endParaRPr>
          </a:p>
          <a:p>
            <a:pPr marL="0" marR="0" lvl="0" indent="-177800" algn="l" rtl="0">
              <a:lnSpc>
                <a:spcPct val="100000"/>
              </a:lnSpc>
              <a:spcBef>
                <a:spcPts val="0"/>
              </a:spcBef>
              <a:spcAft>
                <a:spcPts val="0"/>
              </a:spcAft>
              <a:buClr>
                <a:srgbClr val="000000"/>
              </a:buClr>
              <a:buSzPts val="2800"/>
              <a:buFont typeface="Arial"/>
              <a:buChar char="•"/>
            </a:pPr>
            <a:r>
              <a:rPr lang="pt-BR" sz="2800" b="0" i="0" u="sng" strike="noStrike" cap="none">
                <a:solidFill>
                  <a:schemeClr val="hlink"/>
                </a:solidFill>
                <a:latin typeface="Calibri"/>
                <a:ea typeface="Calibri"/>
                <a:cs typeface="Calibri"/>
                <a:sym typeface="Calibri"/>
                <a:hlinkClick r:id="rId6"/>
              </a:rPr>
              <a:t>Democracia</a:t>
            </a:r>
            <a:endParaRPr sz="2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Calibri"/>
              <a:ea typeface="Calibri"/>
              <a:cs typeface="Calibri"/>
              <a:sym typeface="Calibri"/>
            </a:endParaRPr>
          </a:p>
          <a:p>
            <a:pPr marL="0" marR="0" lvl="0" indent="-177800" algn="l" rtl="0">
              <a:lnSpc>
                <a:spcPct val="100000"/>
              </a:lnSpc>
              <a:spcBef>
                <a:spcPts val="0"/>
              </a:spcBef>
              <a:spcAft>
                <a:spcPts val="0"/>
              </a:spcAft>
              <a:buClr>
                <a:srgbClr val="000000"/>
              </a:buClr>
              <a:buSzPts val="2800"/>
              <a:buFont typeface="Arial"/>
              <a:buChar char="•"/>
            </a:pPr>
            <a:r>
              <a:rPr lang="pt-BR" sz="2800" b="0" i="0" u="sng" strike="noStrike" cap="none">
                <a:solidFill>
                  <a:schemeClr val="hlink"/>
                </a:solidFill>
                <a:latin typeface="Calibri"/>
                <a:ea typeface="Calibri"/>
                <a:cs typeface="Calibri"/>
                <a:sym typeface="Calibri"/>
                <a:hlinkClick r:id="rId7"/>
              </a:rPr>
              <a:t>Executiva é demitida por postar piada racista no Twitter... - Veja mais em https://economia.uol.com.br/empregos-e-carreiras/noticias/redacao/2013/12/23/executiva-e-demitida-por-postar-piada-racista-no-twitter.htm?</a:t>
            </a:r>
            <a:endParaRPr sz="2800" b="0" i="0" u="sng" strike="noStrike" cap="none">
              <a:solidFill>
                <a:schemeClr val="hlink"/>
              </a:solidFill>
              <a:latin typeface="Calibri"/>
              <a:ea typeface="Calibri"/>
              <a:cs typeface="Calibri"/>
              <a:sym typeface="Calibri"/>
              <a:hlinkClick r:id="rId7"/>
            </a:endParaRPr>
          </a:p>
        </p:txBody>
      </p:sp>
      <p:sp>
        <p:nvSpPr>
          <p:cNvPr id="568" name="Google Shape;568;p6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pt-B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68"/>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574" name="Google Shape;574;p6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pt-BR"/>
              <a:t>Aula 07 - Segurança</a:t>
            </a:r>
            <a:endParaRPr/>
          </a:p>
        </p:txBody>
      </p:sp>
      <p:pic>
        <p:nvPicPr>
          <p:cNvPr id="575" name="Google Shape;575;p68"/>
          <p:cNvPicPr preferRelativeResize="0"/>
          <p:nvPr/>
        </p:nvPicPr>
        <p:blipFill rotWithShape="1">
          <a:blip r:embed="rId4">
            <a:alphaModFix/>
          </a:blip>
          <a:srcRect/>
          <a:stretch/>
        </p:blipFill>
        <p:spPr>
          <a:xfrm>
            <a:off x="4756112" y="1224508"/>
            <a:ext cx="2527375" cy="1408590"/>
          </a:xfrm>
          <a:prstGeom prst="rect">
            <a:avLst/>
          </a:prstGeom>
          <a:noFill/>
          <a:ln>
            <a:noFill/>
          </a:ln>
        </p:spPr>
      </p:pic>
      <p:sp>
        <p:nvSpPr>
          <p:cNvPr id="576" name="Google Shape;576;p68"/>
          <p:cNvSpPr/>
          <p:nvPr/>
        </p:nvSpPr>
        <p:spPr>
          <a:xfrm>
            <a:off x="107156" y="896866"/>
            <a:ext cx="8929688" cy="37861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pt-BR" sz="2800" b="1" i="0" u="none" strike="noStrike" cap="none">
                <a:solidFill>
                  <a:srgbClr val="FF0000"/>
                </a:solidFill>
                <a:latin typeface="Calibri"/>
                <a:ea typeface="Calibri"/>
                <a:cs typeface="Calibri"/>
                <a:sym typeface="Calibri"/>
              </a:rPr>
              <a:t>Introdução</a:t>
            </a:r>
            <a:endParaRPr/>
          </a:p>
          <a:p>
            <a:pPr marL="0" marR="0" lvl="0" indent="0" algn="l" rtl="0">
              <a:lnSpc>
                <a:spcPct val="100000"/>
              </a:lnSpc>
              <a:spcBef>
                <a:spcPts val="0"/>
              </a:spcBef>
              <a:spcAft>
                <a:spcPts val="0"/>
              </a:spcAft>
              <a:buNone/>
            </a:pPr>
            <a:endParaRPr sz="2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2400" b="1"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None/>
            </a:pPr>
            <a:r>
              <a:rPr lang="pt-BR" sz="2800" b="1" i="0" u="none" strike="noStrike" cap="none">
                <a:solidFill>
                  <a:schemeClr val="dk1"/>
                </a:solidFill>
                <a:latin typeface="Calibri"/>
                <a:ea typeface="Calibri"/>
                <a:cs typeface="Calibri"/>
                <a:sym typeface="Calibri"/>
              </a:rPr>
              <a:t>A segurança da informação pode ser definida como um conjunto de ações que são executadas com a finalidade de prover segurança às informações de indivíduos e organizações (CONCEIÇÃO, 2014).</a:t>
            </a:r>
            <a:endParaRPr/>
          </a:p>
        </p:txBody>
      </p:sp>
      <p:sp>
        <p:nvSpPr>
          <p:cNvPr id="577" name="Google Shape;577;p6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200"/>
              <a:buNone/>
            </a:pPr>
            <a:fld id="{00000000-1234-1234-1234-123412341234}" type="slidenum">
              <a:rPr lang="pt-BR"/>
              <a:t>9</a:t>
            </a:fld>
            <a:endParaRPr/>
          </a:p>
        </p:txBody>
      </p:sp>
    </p:spTree>
  </p:cSld>
  <p:clrMapOvr>
    <a:masterClrMapping/>
  </p:clrMapOvr>
</p:sld>
</file>

<file path=ppt/theme/theme1.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2340</Words>
  <Application>Microsoft Office PowerPoint</Application>
  <PresentationFormat>Apresentação na tela (4:3)</PresentationFormat>
  <Paragraphs>351</Paragraphs>
  <Slides>44</Slides>
  <Notes>44</Notes>
  <HiddenSlides>0</HiddenSlides>
  <MMClips>0</MMClips>
  <ScaleCrop>false</ScaleCrop>
  <HeadingPairs>
    <vt:vector size="6" baseType="variant">
      <vt:variant>
        <vt:lpstr>Fontes usadas</vt:lpstr>
      </vt:variant>
      <vt:variant>
        <vt:i4>5</vt:i4>
      </vt:variant>
      <vt:variant>
        <vt:lpstr>Tema</vt:lpstr>
      </vt:variant>
      <vt:variant>
        <vt:i4>5</vt:i4>
      </vt:variant>
      <vt:variant>
        <vt:lpstr>Títulos de slides</vt:lpstr>
      </vt:variant>
      <vt:variant>
        <vt:i4>44</vt:i4>
      </vt:variant>
    </vt:vector>
  </HeadingPairs>
  <TitlesOfParts>
    <vt:vector size="54" baseType="lpstr">
      <vt:lpstr>Arial Black</vt:lpstr>
      <vt:lpstr>Bookman Old Style</vt:lpstr>
      <vt:lpstr>Calibri</vt:lpstr>
      <vt:lpstr>Noto Sans Symbols</vt:lpstr>
      <vt:lpstr>Arial</vt:lpstr>
      <vt:lpstr>1_Pixel</vt:lpstr>
      <vt:lpstr>2_Pixel</vt:lpstr>
      <vt:lpstr>Pixel</vt:lpstr>
      <vt:lpstr>3_Pixel</vt:lpstr>
      <vt:lpstr>4_Pixel</vt:lpstr>
      <vt:lpstr>Introdução à Computação Segurança 60 hrs</vt:lpstr>
      <vt:lpstr>Plano de Ensino</vt:lpstr>
      <vt:lpstr>Objetivo</vt:lpstr>
      <vt:lpstr>Introdução  </vt:lpstr>
      <vt:lpstr>Introdução  Segurança Computacional</vt:lpstr>
      <vt:lpstr>Introdução  Objetivo da Segurança Computacional</vt:lpstr>
      <vt:lpstr>Apresentação do PowerPoint</vt:lpstr>
      <vt:lpstr>Apresentação do PowerPoint</vt:lpstr>
      <vt:lpstr>Apresentação do PowerPoint</vt:lpstr>
      <vt:lpstr> Ameaças e ataques  </vt:lpstr>
      <vt:lpstr>Apresentação do PowerPoint</vt:lpstr>
      <vt:lpstr>Apresentação do PowerPoint</vt:lpstr>
      <vt:lpstr>  Exemplos de Ameaças e ataques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Aplicativos Maliciosos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Questionário</vt:lpstr>
      <vt:lpstr>Apresentação do PowerPoint</vt:lpstr>
      <vt:lpstr> Exercício de Revisão</vt:lpstr>
      <vt:lpstr>Objetivo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à Computação Segurança 60 hrs</dc:title>
  <dc:creator>Home Well</dc:creator>
  <cp:lastModifiedBy>Home Well</cp:lastModifiedBy>
  <cp:revision>3</cp:revision>
  <dcterms:modified xsi:type="dcterms:W3CDTF">2019-09-17T18:12:43Z</dcterms:modified>
</cp:coreProperties>
</file>